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0" r:id="rId7"/>
    <p:sldId id="261" r:id="rId8"/>
    <p:sldId id="274"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creativecommons.org/licenses/by/3.0/" TargetMode="External"/><Relationship Id="rId2" Type="http://schemas.openxmlformats.org/officeDocument/2006/relationships/hyperlink" Target="https://www.freeimageslive.co.uk/free_stock_image/red-cricket-ball-jpg" TargetMode="Externa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en.wikipedia.org/wiki/Punjab_Cricket_Association_IS_Bindra_Stadium" TargetMode="Externa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creativecommons.org/licenses/by-sa/3.0/" TargetMode="External"/><Relationship Id="rId3" Type="http://schemas.openxmlformats.org/officeDocument/2006/relationships/hyperlink" Target="https://www.flickr.com/photos/sufw/5917585651" TargetMode="External"/><Relationship Id="rId2" Type="http://schemas.openxmlformats.org/officeDocument/2006/relationships/hyperlink" Target="http://static.cricinfo.com/rss/livescores.xml" TargetMode="Externa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3.0/" TargetMode="External"/><Relationship Id="rId2" Type="http://schemas.openxmlformats.org/officeDocument/2006/relationships/hyperlink" Target="https://www.britishherald.com/cricket-australias-roberts-says-furloughed-staff-can-work-at-supermarkets/" TargetMode="Externa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sa/3.0/" TargetMode="External"/><Relationship Id="rId2" Type="http://schemas.openxmlformats.org/officeDocument/2006/relationships/hyperlink" Target="https://cloudcomputing.blogspot.com/2012/08/applying-moneyball-to-cricket.html" TargetMode="Externa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fr.wikipedia.org/wiki/Fichier:Cricket_ball_on_grass.jpg" TargetMode="Externa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3.0/" TargetMode="External"/><Relationship Id="rId2" Type="http://schemas.openxmlformats.org/officeDocument/2006/relationships/hyperlink" Target="https://www.flickr.com/photos/ablight/4828759245/" TargetMode="Externa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commons.wikimedia.org/wiki/file:the_swalec_stadium,_cardiff.jpg" TargetMode="Externa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nd/3.0/" TargetMode="External"/><Relationship Id="rId2" Type="http://schemas.openxmlformats.org/officeDocument/2006/relationships/hyperlink" Target="http://www.cricketmachan.com/slideshows/5-of-the-most-beautiful-cricket-stadiums-in-sri-lanka/" TargetMode="Externa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www.mattguyan.com/100-not-out/" TargetMode="Externa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nd/3.0/" TargetMode="External"/><Relationship Id="rId2" Type="http://schemas.openxmlformats.org/officeDocument/2006/relationships/hyperlink" Target="https://www.cricketmachan.com/slideshows/5-of-the-most-beautiful-cricket-stadiums-in-sri-lanka/" TargetMode="Externa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commons.wikimedia.org/wiki/File:Warsaw_National_Stadium_before_Germany_-_Italy_(6).jpg" TargetMode="Externa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www.creative-commons-images.com/highway-signs/t/technology.html" TargetMode="Externa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picpedia.org/highway-signs/m/methodology.html" TargetMode="Externa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nd/3.0/" TargetMode="External"/><Relationship Id="rId2" Type="http://schemas.openxmlformats.org/officeDocument/2006/relationships/hyperlink" Target="https://internationaljournalofresearch.com/2020/06/30/crowd-the-voice-of-cricket-match/" TargetMode="Externa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1"/>
          <a:srcRect t="2930" b="13115"/>
          <a:stretch>
            <a:fillRect/>
          </a:stretch>
        </p:blipFill>
        <p:spPr>
          <a:xfrm>
            <a:off x="20" y="10"/>
            <a:ext cx="12191980" cy="6857990"/>
          </a:xfrm>
          <a:prstGeom prst="rect">
            <a:avLst/>
          </a:prstGeom>
        </p:spPr>
      </p:pic>
      <p:sp>
        <p:nvSpPr>
          <p:cNvPr id="2" name="Title 1"/>
          <p:cNvSpPr>
            <a:spLocks noGrp="1"/>
          </p:cNvSpPr>
          <p:nvPr>
            <p:ph type="ctrTitle"/>
          </p:nvPr>
        </p:nvSpPr>
        <p:spPr>
          <a:xfrm>
            <a:off x="1078992" y="1143000"/>
            <a:ext cx="9052560" cy="3546179"/>
          </a:xfrm>
        </p:spPr>
        <p:txBody>
          <a:bodyPr>
            <a:normAutofit/>
          </a:bodyPr>
          <a:lstStyle/>
          <a:p>
            <a:r>
              <a:rPr lang="en-US">
                <a:solidFill>
                  <a:srgbClr val="FFFFFF"/>
                </a:solidFill>
                <a:ea typeface="Calibri Light" panose="020F0302020204030204"/>
                <a:cs typeface="Calibri Light" panose="020F0302020204030204"/>
              </a:rPr>
              <a:t>CRICKET</a:t>
            </a:r>
            <a:br>
              <a:rPr lang="en-US">
                <a:solidFill>
                  <a:srgbClr val="FFFFFF"/>
                </a:solidFill>
                <a:ea typeface="Calibri Light" panose="020F0302020204030204"/>
                <a:cs typeface="Calibri Light" panose="020F0302020204030204"/>
              </a:rPr>
            </a:br>
            <a:r>
              <a:rPr lang="en-US">
                <a:solidFill>
                  <a:srgbClr val="FFFFFF"/>
                </a:solidFill>
                <a:ea typeface="Calibri Light" panose="020F0302020204030204"/>
                <a:cs typeface="Calibri Light" panose="020F0302020204030204"/>
              </a:rPr>
              <a:t>   LIVE</a:t>
            </a:r>
            <a:br>
              <a:rPr lang="en-US">
                <a:solidFill>
                  <a:srgbClr val="FFFFFF"/>
                </a:solidFill>
                <a:ea typeface="Calibri Light" panose="020F0302020204030204"/>
                <a:cs typeface="Calibri Light" panose="020F0302020204030204"/>
              </a:rPr>
            </a:br>
            <a:r>
              <a:rPr lang="en-US">
                <a:solidFill>
                  <a:srgbClr val="FFFFFF"/>
                </a:solidFill>
                <a:ea typeface="Calibri Light" panose="020F0302020204030204"/>
                <a:cs typeface="Calibri Light" panose="020F0302020204030204"/>
              </a:rPr>
              <a:t>ALERTS</a:t>
            </a:r>
            <a:endParaRPr lang="en-US">
              <a:solidFill>
                <a:srgbClr val="FFFFFF"/>
              </a:solidFill>
            </a:endParaRPr>
          </a:p>
        </p:txBody>
      </p:sp>
      <p:sp>
        <p:nvSpPr>
          <p:cNvPr id="3" name="Subtitle 2"/>
          <p:cNvSpPr>
            <a:spLocks noGrp="1"/>
          </p:cNvSpPr>
          <p:nvPr>
            <p:ph type="subTitle" idx="1"/>
          </p:nvPr>
        </p:nvSpPr>
        <p:spPr>
          <a:xfrm>
            <a:off x="1078992" y="5010912"/>
            <a:ext cx="9052560" cy="704088"/>
          </a:xfrm>
        </p:spPr>
        <p:txBody>
          <a:bodyPr lIns="109728" tIns="109728" rIns="109728" bIns="91440">
            <a:normAutofit/>
          </a:bodyPr>
          <a:lstStyle/>
          <a:p>
            <a:r>
              <a:rPr lang="en-US">
                <a:solidFill>
                  <a:srgbClr val="FFFFFF"/>
                </a:solidFill>
                <a:ea typeface="Yu Gothic Medium" panose="020B0500000000000000" charset="-128"/>
              </a:rPr>
              <a:t>PYTHON  PROJECT</a:t>
            </a:r>
            <a:endParaRPr lang="en-US">
              <a:solidFill>
                <a:srgbClr val="FFFFFF"/>
              </a:solidFill>
            </a:endParaRPr>
          </a:p>
        </p:txBody>
      </p:sp>
      <p:sp>
        <p:nvSpPr>
          <p:cNvPr id="5" name="TextBox 4"/>
          <p:cNvSpPr txBox="1"/>
          <p:nvPr/>
        </p:nvSpPr>
        <p:spPr>
          <a:xfrm>
            <a:off x="9718245" y="6657945"/>
            <a:ext cx="247375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een, building, stadium&#10;&#10;Description automatically generated"/>
          <p:cNvPicPr>
            <a:picLocks noChangeAspect="1"/>
          </p:cNvPicPr>
          <p:nvPr/>
        </p:nvPicPr>
        <p:blipFill rotWithShape="1">
          <a:blip r:embed="rId1">
            <a:alphaModFix amt="35000"/>
          </a:blip>
          <a:srcRect t="21329"/>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a:latin typeface="Garamond" panose="02020404030301010803"/>
                <a:ea typeface="+mj-lt"/>
                <a:cs typeface="+mj-lt"/>
              </a:rPr>
              <a:t>MODULES USED</a:t>
            </a:r>
            <a:r>
              <a:rPr lang="en-US" dirty="0">
                <a:ea typeface="+mj-lt"/>
                <a:cs typeface="+mj-lt"/>
              </a:rPr>
              <a:t>:</a:t>
            </a:r>
            <a:endParaRPr lang="en-US" dirty="0"/>
          </a:p>
        </p:txBody>
      </p:sp>
      <p:sp>
        <p:nvSpPr>
          <p:cNvPr id="9" name="Content Placeholder 8"/>
          <p:cNvSpPr>
            <a:spLocks noGrp="1"/>
          </p:cNvSpPr>
          <p:nvPr>
            <p:ph idx="1"/>
          </p:nvPr>
        </p:nvSpPr>
        <p:spPr>
          <a:xfrm>
            <a:off x="746892" y="1708789"/>
            <a:ext cx="8946541" cy="4195481"/>
          </a:xfrm>
        </p:spPr>
        <p:txBody>
          <a:bodyPr vert="horz" lIns="91440" tIns="45720" rIns="91440" bIns="45720" rtlCol="0" anchor="t">
            <a:normAutofit/>
          </a:bodyPr>
          <a:lstStyle/>
          <a:p>
            <a:r>
              <a:rPr lang="en-US" sz="2800" dirty="0">
                <a:latin typeface="Garamond" panose="02020404030301010803"/>
                <a:ea typeface="+mj-lt"/>
                <a:cs typeface="+mj-lt"/>
              </a:rPr>
              <a:t>1-SYS MODULE  </a:t>
            </a:r>
            <a:endParaRPr lang="en-US" sz="2800">
              <a:latin typeface="Garamond" panose="02020404030301010803"/>
            </a:endParaRPr>
          </a:p>
          <a:p>
            <a:pPr>
              <a:buClr>
                <a:srgbClr val="8AD0D6"/>
              </a:buClr>
            </a:pPr>
            <a:endParaRPr lang="en-US" sz="2800" dirty="0">
              <a:latin typeface="Garamond" panose="02020404030301010803"/>
            </a:endParaRPr>
          </a:p>
          <a:p>
            <a:pPr>
              <a:buClr>
                <a:srgbClr val="8AD0D6"/>
              </a:buClr>
            </a:pPr>
            <a:r>
              <a:rPr lang="en-US" sz="2800" dirty="0">
                <a:latin typeface="Garamond" panose="02020404030301010803"/>
                <a:ea typeface="+mj-lt"/>
                <a:cs typeface="+mj-lt"/>
              </a:rPr>
              <a:t>2-REQUESTS</a:t>
            </a:r>
            <a:endParaRPr lang="en-US" sz="2800">
              <a:latin typeface="Garamond" panose="02020404030301010803"/>
            </a:endParaRPr>
          </a:p>
          <a:p>
            <a:pPr>
              <a:buClr>
                <a:srgbClr val="8AD0D6"/>
              </a:buClr>
            </a:pPr>
            <a:endParaRPr lang="en-US" sz="2800" dirty="0">
              <a:latin typeface="Garamond" panose="02020404030301010803"/>
            </a:endParaRPr>
          </a:p>
          <a:p>
            <a:pPr>
              <a:buClr>
                <a:srgbClr val="8AD0D6"/>
              </a:buClr>
            </a:pPr>
            <a:r>
              <a:rPr lang="en-US" sz="2800" dirty="0">
                <a:latin typeface="Garamond" panose="02020404030301010803"/>
                <a:ea typeface="+mj-lt"/>
                <a:cs typeface="+mj-lt"/>
              </a:rPr>
              <a:t>3-TIME MODULE</a:t>
            </a:r>
            <a:endParaRPr lang="en-US" sz="2800">
              <a:latin typeface="Garamond" panose="02020404030301010803"/>
            </a:endParaRPr>
          </a:p>
          <a:p>
            <a:pPr>
              <a:buClr>
                <a:srgbClr val="8AD0D6"/>
              </a:buClr>
            </a:pPr>
            <a:endParaRPr lang="en-US" sz="2800" dirty="0">
              <a:latin typeface="Garamond" panose="02020404030301010803"/>
            </a:endParaRPr>
          </a:p>
          <a:p>
            <a:pPr>
              <a:buClr>
                <a:srgbClr val="8AD0D6"/>
              </a:buClr>
            </a:pPr>
            <a:r>
              <a:rPr lang="en-US" sz="2800" dirty="0">
                <a:latin typeface="Garamond" panose="02020404030301010803"/>
                <a:ea typeface="+mj-lt"/>
                <a:cs typeface="+mj-lt"/>
              </a:rPr>
              <a:t>4-BOOTSTRAP(BS4)  </a:t>
            </a:r>
            <a:r>
              <a:rPr lang="en-US" dirty="0">
                <a:ea typeface="+mj-lt"/>
                <a:cs typeface="+mj-lt"/>
              </a:rPr>
              <a:t>  </a:t>
            </a:r>
            <a:endParaRPr lang="en-US" dirty="0"/>
          </a:p>
          <a:p>
            <a:pPr>
              <a:buClr>
                <a:srgbClr val="8AD0D6"/>
              </a:buClr>
            </a:pPr>
            <a:endParaRPr lang="en-US" dirty="0"/>
          </a:p>
        </p:txBody>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building, stadium, green&#10;&#10;Description automatically generated"/>
          <p:cNvPicPr>
            <a:picLocks noChangeAspect="1"/>
          </p:cNvPicPr>
          <p:nvPr/>
        </p:nvPicPr>
        <p:blipFill rotWithShape="1">
          <a:blip r:embed="rId1">
            <a:alphaModFix amt="35000"/>
          </a:blip>
          <a:srcRect l="10083" r="12584" b="1"/>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a:latin typeface="Garamond" panose="02020404030301010803"/>
              </a:rPr>
              <a:t>CODE </a:t>
            </a:r>
            <a:r>
              <a:rPr lang="en-US" dirty="0"/>
              <a:t>:</a:t>
            </a:r>
            <a:endParaRPr lang="en-US" dirty="0"/>
          </a:p>
        </p:txBody>
      </p:sp>
      <p:sp>
        <p:nvSpPr>
          <p:cNvPr id="15" name="Content Placeholder 8"/>
          <p:cNvSpPr>
            <a:spLocks noGrp="1"/>
          </p:cNvSpPr>
          <p:nvPr>
            <p:ph idx="1"/>
          </p:nvPr>
        </p:nvSpPr>
        <p:spPr>
          <a:xfrm>
            <a:off x="459368" y="1333848"/>
            <a:ext cx="8946541" cy="5225790"/>
          </a:xfrm>
        </p:spPr>
        <p:txBody>
          <a:bodyPr vert="horz" lIns="91440" tIns="45720" rIns="91440" bIns="45720" rtlCol="0" anchor="t">
            <a:normAutofit fontScale="92500" lnSpcReduction="20000"/>
          </a:bodyPr>
          <a:lstStyle/>
          <a:p>
            <a:r>
              <a:rPr lang="en-US" dirty="0">
                <a:ea typeface="+mj-lt"/>
                <a:cs typeface="+mj-lt"/>
              </a:rPr>
              <a:t>import sys</a:t>
            </a:r>
            <a:endParaRPr lang="en-US" dirty="0"/>
          </a:p>
          <a:p>
            <a:pPr>
              <a:buClr>
                <a:srgbClr val="8AD0D6"/>
              </a:buClr>
            </a:pPr>
            <a:r>
              <a:rPr lang="en-US" dirty="0">
                <a:ea typeface="+mj-lt"/>
                <a:cs typeface="+mj-lt"/>
              </a:rPr>
              <a:t>import warnings </a:t>
            </a:r>
            <a:endParaRPr lang="en-US"/>
          </a:p>
          <a:p>
            <a:pPr>
              <a:buClr>
                <a:srgbClr val="8AD0D6"/>
              </a:buClr>
            </a:pPr>
            <a:r>
              <a:rPr lang="en-US" dirty="0">
                <a:ea typeface="+mj-lt"/>
                <a:cs typeface="+mj-lt"/>
              </a:rPr>
              <a:t>import requests</a:t>
            </a:r>
            <a:endParaRPr lang="en-US" dirty="0"/>
          </a:p>
          <a:p>
            <a:pPr>
              <a:buClr>
                <a:srgbClr val="8AD0D6"/>
              </a:buClr>
            </a:pPr>
            <a:r>
              <a:rPr lang="en-US" dirty="0">
                <a:ea typeface="+mj-lt"/>
                <a:cs typeface="+mj-lt"/>
              </a:rPr>
              <a:t>from time import sleep</a:t>
            </a:r>
            <a:endParaRPr lang="en-US" dirty="0"/>
          </a:p>
          <a:p>
            <a:pPr>
              <a:buClr>
                <a:srgbClr val="8AD0D6"/>
              </a:buClr>
            </a:pPr>
            <a:r>
              <a:rPr lang="en-US" dirty="0">
                <a:ea typeface="+mj-lt"/>
                <a:cs typeface="+mj-lt"/>
              </a:rPr>
              <a:t>from bs4 import </a:t>
            </a:r>
            <a:r>
              <a:rPr lang="en-US" dirty="0" err="1">
                <a:ea typeface="+mj-lt"/>
                <a:cs typeface="+mj-lt"/>
              </a:rPr>
              <a:t>BeautifulSoup</a:t>
            </a:r>
            <a:endParaRPr lang="en-US" dirty="0" err="1"/>
          </a:p>
          <a:p>
            <a:pPr>
              <a:buClr>
                <a:srgbClr val="8AD0D6"/>
              </a:buClr>
            </a:pPr>
            <a:r>
              <a:rPr lang="en-US" dirty="0" err="1">
                <a:ea typeface="+mj-lt"/>
                <a:cs typeface="+mj-lt"/>
              </a:rPr>
              <a:t>warnings.filterwarnings</a:t>
            </a:r>
            <a:r>
              <a:rPr lang="en-US" dirty="0">
                <a:ea typeface="+mj-lt"/>
                <a:cs typeface="+mj-lt"/>
              </a:rPr>
              <a:t>('ignore')</a:t>
            </a:r>
            <a:endParaRPr lang="en-US" dirty="0"/>
          </a:p>
          <a:p>
            <a:pPr>
              <a:buClr>
                <a:srgbClr val="8AD0D6"/>
              </a:buClr>
            </a:pPr>
            <a:r>
              <a:rPr lang="en-US" dirty="0">
                <a:ea typeface="+mj-lt"/>
                <a:cs typeface="+mj-lt"/>
              </a:rPr>
              <a:t>from </a:t>
            </a:r>
            <a:r>
              <a:rPr lang="en-US" dirty="0" err="1">
                <a:ea typeface="+mj-lt"/>
                <a:cs typeface="+mj-lt"/>
              </a:rPr>
              <a:t>tkinter</a:t>
            </a:r>
            <a:r>
              <a:rPr lang="en-US" dirty="0">
                <a:ea typeface="+mj-lt"/>
                <a:cs typeface="+mj-lt"/>
              </a:rPr>
              <a:t> import Tk</a:t>
            </a:r>
            <a:endParaRPr lang="en-US" dirty="0"/>
          </a:p>
          <a:p>
            <a:pPr>
              <a:buClr>
                <a:srgbClr val="8AD0D6"/>
              </a:buClr>
            </a:pPr>
            <a:r>
              <a:rPr lang="en-US" dirty="0">
                <a:ea typeface="+mj-lt"/>
                <a:cs typeface="+mj-lt"/>
              </a:rPr>
              <a:t>from </a:t>
            </a:r>
            <a:r>
              <a:rPr lang="en-US" dirty="0" err="1">
                <a:ea typeface="+mj-lt"/>
                <a:cs typeface="+mj-lt"/>
              </a:rPr>
              <a:t>tkinter.messagebox</a:t>
            </a:r>
            <a:r>
              <a:rPr lang="en-US" dirty="0">
                <a:ea typeface="+mj-lt"/>
                <a:cs typeface="+mj-lt"/>
              </a:rPr>
              <a:t> import Message </a:t>
            </a:r>
            <a:endParaRPr lang="en-US"/>
          </a:p>
          <a:p>
            <a:pPr>
              <a:buClr>
                <a:srgbClr val="8AD0D6"/>
              </a:buClr>
            </a:pPr>
            <a:r>
              <a:rPr lang="en-US" dirty="0">
                <a:ea typeface="+mj-lt"/>
                <a:cs typeface="+mj-lt"/>
              </a:rPr>
              <a:t>from _</a:t>
            </a:r>
            <a:r>
              <a:rPr lang="en-US" dirty="0" err="1">
                <a:ea typeface="+mj-lt"/>
                <a:cs typeface="+mj-lt"/>
              </a:rPr>
              <a:t>tkinter</a:t>
            </a:r>
            <a:r>
              <a:rPr lang="en-US" dirty="0">
                <a:ea typeface="+mj-lt"/>
                <a:cs typeface="+mj-lt"/>
              </a:rPr>
              <a:t> import </a:t>
            </a:r>
            <a:r>
              <a:rPr lang="en-US" dirty="0" err="1">
                <a:ea typeface="+mj-lt"/>
                <a:cs typeface="+mj-lt"/>
              </a:rPr>
              <a:t>TclError</a:t>
            </a:r>
            <a:endParaRPr lang="en-US" dirty="0" err="1"/>
          </a:p>
          <a:p>
            <a:pPr>
              <a:buClr>
                <a:srgbClr val="8AD0D6"/>
              </a:buClr>
            </a:pPr>
            <a:endParaRPr lang="en-US"/>
          </a:p>
          <a:p>
            <a:pPr>
              <a:buClr>
                <a:srgbClr val="8AD0D6"/>
              </a:buClr>
            </a:pPr>
            <a:r>
              <a:rPr lang="en-US" dirty="0">
                <a:ea typeface="+mj-lt"/>
                <a:cs typeface="+mj-lt"/>
              </a:rPr>
              <a:t>class </a:t>
            </a:r>
            <a:r>
              <a:rPr lang="en-US" dirty="0" err="1">
                <a:ea typeface="+mj-lt"/>
                <a:cs typeface="+mj-lt"/>
              </a:rPr>
              <a:t>Cricketinfo</a:t>
            </a:r>
            <a:r>
              <a:rPr lang="en-US" dirty="0">
                <a:ea typeface="+mj-lt"/>
                <a:cs typeface="+mj-lt"/>
              </a:rPr>
              <a:t>:</a:t>
            </a:r>
            <a:endParaRPr lang="en-US" dirty="0"/>
          </a:p>
          <a:p>
            <a:pPr>
              <a:buClr>
                <a:srgbClr val="8AD0D6"/>
              </a:buClr>
            </a:pPr>
            <a:r>
              <a:rPr lang="en-US" dirty="0">
                <a:ea typeface="+mj-lt"/>
                <a:cs typeface="+mj-lt"/>
              </a:rPr>
              <a:t>    def __</a:t>
            </a:r>
            <a:r>
              <a:rPr lang="en-US" dirty="0" err="1">
                <a:ea typeface="+mj-lt"/>
                <a:cs typeface="+mj-lt"/>
              </a:rPr>
              <a:t>init</a:t>
            </a:r>
            <a:r>
              <a:rPr lang="en-US" dirty="0">
                <a:ea typeface="+mj-lt"/>
                <a:cs typeface="+mj-lt"/>
              </a:rPr>
              <a:t>__(self):</a:t>
            </a:r>
            <a:endParaRPr lang="en-US" dirty="0"/>
          </a:p>
          <a:p>
            <a:pPr>
              <a:buClr>
                <a:srgbClr val="8AD0D6"/>
              </a:buClr>
            </a:pPr>
            <a:r>
              <a:rPr lang="en-US" dirty="0">
                <a:ea typeface="+mj-lt"/>
                <a:cs typeface="+mj-lt"/>
              </a:rPr>
              <a:t>        self.url = "</a:t>
            </a:r>
            <a:r>
              <a:rPr lang="en-US" dirty="0">
                <a:ea typeface="+mj-lt"/>
                <a:cs typeface="+mj-lt"/>
                <a:hlinkClick r:id="rId2"/>
              </a:rPr>
              <a:t>http://static.cricinfo.com/rss/livescores.xml</a:t>
            </a:r>
            <a:r>
              <a:rPr lang="en-US" dirty="0">
                <a:ea typeface="+mj-lt"/>
                <a:cs typeface="+mj-lt"/>
              </a:rPr>
              <a:t>"</a:t>
            </a:r>
            <a:endParaRPr lang="en-US" dirty="0"/>
          </a:p>
          <a:p>
            <a:pPr>
              <a:buClr>
                <a:srgbClr val="8AD0D6"/>
              </a:buClr>
            </a:pPr>
            <a:r>
              <a:rPr lang="en-US" dirty="0">
                <a:ea typeface="+mj-lt"/>
                <a:cs typeface="+mj-lt"/>
              </a:rPr>
              <a:t>   def </a:t>
            </a:r>
            <a:r>
              <a:rPr lang="en-US" dirty="0" err="1">
                <a:ea typeface="+mj-lt"/>
                <a:cs typeface="+mj-lt"/>
              </a:rPr>
              <a:t>display_score</a:t>
            </a:r>
            <a:r>
              <a:rPr lang="en-US" dirty="0">
                <a:ea typeface="+mj-lt"/>
                <a:cs typeface="+mj-lt"/>
              </a:rPr>
              <a:t>(</a:t>
            </a:r>
            <a:r>
              <a:rPr lang="en-US" dirty="0" err="1">
                <a:ea typeface="+mj-lt"/>
                <a:cs typeface="+mj-lt"/>
              </a:rPr>
              <a:t>self,score</a:t>
            </a:r>
            <a:r>
              <a:rPr lang="en-US" dirty="0">
                <a:ea typeface="+mj-lt"/>
                <a:cs typeface="+mj-lt"/>
              </a:rPr>
              <a:t>):</a:t>
            </a:r>
            <a:endParaRPr lang="en-US" dirty="0"/>
          </a:p>
          <a:p>
            <a:pPr>
              <a:buClr>
                <a:srgbClr val="8AD0D6"/>
              </a:buClr>
            </a:pPr>
            <a:endParaRPr lang="en-US" dirty="0"/>
          </a:p>
        </p:txBody>
      </p:sp>
      <p:sp>
        <p:nvSpPr>
          <p:cNvPr id="14" name="Rectangle 11"/>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1">
            <a:alphaModFix amt="35000"/>
          </a:blip>
          <a:srcRect t="5692" b="8430"/>
          <a:stretch>
            <a:fillRect/>
          </a:stretch>
        </p:blipFill>
        <p:spPr>
          <a:xfrm>
            <a:off x="20" y="-1"/>
            <a:ext cx="12191980" cy="6858000"/>
          </a:xfrm>
          <a:prstGeom prst="rect">
            <a:avLst/>
          </a:prstGeom>
        </p:spPr>
      </p:pic>
      <p:sp>
        <p:nvSpPr>
          <p:cNvPr id="2" name="Title 1"/>
          <p:cNvSpPr>
            <a:spLocks noGrp="1"/>
          </p:cNvSpPr>
          <p:nvPr>
            <p:ph type="title"/>
          </p:nvPr>
        </p:nvSpPr>
        <p:spPr>
          <a:xfrm flipV="1">
            <a:off x="891917" y="-1256203"/>
            <a:ext cx="6995820" cy="959211"/>
          </a:xfrm>
        </p:spPr>
        <p:txBody>
          <a:bodyPr>
            <a:normAutofit/>
          </a:bodyPr>
          <a:lstStyle/>
          <a:p>
            <a:endParaRPr lang="en-US" dirty="0"/>
          </a:p>
        </p:txBody>
      </p:sp>
      <p:sp>
        <p:nvSpPr>
          <p:cNvPr id="3" name="Content Placeholder 2"/>
          <p:cNvSpPr>
            <a:spLocks noGrp="1"/>
          </p:cNvSpPr>
          <p:nvPr>
            <p:ph idx="1"/>
          </p:nvPr>
        </p:nvSpPr>
        <p:spPr>
          <a:xfrm>
            <a:off x="279861" y="197080"/>
            <a:ext cx="9769992" cy="6051319"/>
          </a:xfrm>
        </p:spPr>
        <p:txBody>
          <a:bodyPr vert="horz" lIns="91440" tIns="45720" rIns="91440" bIns="45720" rtlCol="0" anchor="t">
            <a:noAutofit/>
          </a:bodyPr>
          <a:lstStyle/>
          <a:p>
            <a:pPr>
              <a:lnSpc>
                <a:spcPct val="90000"/>
              </a:lnSpc>
              <a:buNone/>
            </a:pPr>
            <a:r>
              <a:rPr lang="en-US" sz="1400" dirty="0">
                <a:ea typeface="+mj-lt"/>
                <a:cs typeface="+mj-lt"/>
              </a:rPr>
              <a:t>TIME_TO_WAIT = 20000 # in milliseconds </a:t>
            </a:r>
            <a:endParaRPr lang="en-US" sz="1400"/>
          </a:p>
          <a:p>
            <a:pPr>
              <a:lnSpc>
                <a:spcPct val="90000"/>
              </a:lnSpc>
              <a:buNone/>
            </a:pPr>
            <a:r>
              <a:rPr lang="en-US" sz="1400" dirty="0">
                <a:ea typeface="+mj-lt"/>
                <a:cs typeface="+mj-lt"/>
              </a:rPr>
              <a:t>        root = Tk() </a:t>
            </a:r>
            <a:endParaRPr lang="en-US" sz="1400"/>
          </a:p>
          <a:p>
            <a:pPr>
              <a:lnSpc>
                <a:spcPct val="90000"/>
              </a:lnSpc>
              <a:buNone/>
            </a:pPr>
            <a:r>
              <a:rPr lang="en-US" sz="1400" dirty="0">
                <a:ea typeface="+mj-lt"/>
                <a:cs typeface="+mj-lt"/>
              </a:rPr>
              <a:t>        </a:t>
            </a:r>
            <a:r>
              <a:rPr lang="en-US" sz="1400" err="1">
                <a:ea typeface="+mj-lt"/>
                <a:cs typeface="+mj-lt"/>
              </a:rPr>
              <a:t>root.withdraw</a:t>
            </a:r>
            <a:r>
              <a:rPr lang="en-US" sz="1400" dirty="0">
                <a:ea typeface="+mj-lt"/>
                <a:cs typeface="+mj-lt"/>
              </a:rPr>
              <a:t>()</a:t>
            </a:r>
            <a:endParaRPr lang="en-US" sz="1400"/>
          </a:p>
          <a:p>
            <a:pPr>
              <a:lnSpc>
                <a:spcPct val="90000"/>
              </a:lnSpc>
              <a:buNone/>
            </a:pPr>
            <a:r>
              <a:rPr lang="en-US" sz="1400" dirty="0">
                <a:ea typeface="+mj-lt"/>
                <a:cs typeface="+mj-lt"/>
              </a:rPr>
              <a:t>        try:</a:t>
            </a:r>
            <a:endParaRPr lang="en-US" sz="1400"/>
          </a:p>
          <a:p>
            <a:pPr>
              <a:lnSpc>
                <a:spcPct val="90000"/>
              </a:lnSpc>
              <a:buNone/>
            </a:pPr>
            <a:r>
              <a:rPr lang="en-US" sz="1400" dirty="0">
                <a:ea typeface="+mj-lt"/>
                <a:cs typeface="+mj-lt"/>
              </a:rPr>
              <a:t>            </a:t>
            </a:r>
            <a:r>
              <a:rPr lang="en-US" sz="1400" err="1">
                <a:ea typeface="+mj-lt"/>
                <a:cs typeface="+mj-lt"/>
              </a:rPr>
              <a:t>root.after</a:t>
            </a:r>
            <a:r>
              <a:rPr lang="en-US" sz="1400" dirty="0">
                <a:ea typeface="+mj-lt"/>
                <a:cs typeface="+mj-lt"/>
              </a:rPr>
              <a:t>(TIME_TO_WAIT, </a:t>
            </a:r>
            <a:r>
              <a:rPr lang="en-US" sz="1400" err="1">
                <a:ea typeface="+mj-lt"/>
                <a:cs typeface="+mj-lt"/>
              </a:rPr>
              <a:t>root.destroy</a:t>
            </a:r>
            <a:r>
              <a:rPr lang="en-US" sz="1400" dirty="0">
                <a:ea typeface="+mj-lt"/>
                <a:cs typeface="+mj-lt"/>
              </a:rPr>
              <a:t>) </a:t>
            </a:r>
            <a:endParaRPr lang="en-US" sz="1400"/>
          </a:p>
          <a:p>
            <a:pPr>
              <a:lnSpc>
                <a:spcPct val="90000"/>
              </a:lnSpc>
              <a:buNone/>
            </a:pPr>
            <a:r>
              <a:rPr lang="en-US" sz="1400" dirty="0">
                <a:ea typeface="+mj-lt"/>
                <a:cs typeface="+mj-lt"/>
              </a:rPr>
              <a:t>            Message(title="your title", message=score,</a:t>
            </a:r>
            <a:endParaRPr lang="en-US" sz="1400"/>
          </a:p>
          <a:p>
            <a:pPr>
              <a:lnSpc>
                <a:spcPct val="90000"/>
              </a:lnSpc>
              <a:buNone/>
            </a:pPr>
            <a:r>
              <a:rPr lang="en-US" sz="1400" dirty="0">
                <a:ea typeface="+mj-lt"/>
                <a:cs typeface="+mj-lt"/>
              </a:rPr>
              <a:t>  master=root).show()</a:t>
            </a:r>
            <a:endParaRPr lang="en-US" sz="1400"/>
          </a:p>
          <a:p>
            <a:pPr>
              <a:lnSpc>
                <a:spcPct val="90000"/>
              </a:lnSpc>
              <a:buNone/>
            </a:pPr>
            <a:r>
              <a:rPr lang="en-US" sz="1400" dirty="0">
                <a:ea typeface="+mj-lt"/>
                <a:cs typeface="+mj-lt"/>
              </a:rPr>
              <a:t>        except </a:t>
            </a:r>
            <a:r>
              <a:rPr lang="en-US" sz="1400" err="1">
                <a:ea typeface="+mj-lt"/>
                <a:cs typeface="+mj-lt"/>
              </a:rPr>
              <a:t>TclError</a:t>
            </a:r>
            <a:r>
              <a:rPr lang="en-US" sz="1400" dirty="0">
                <a:ea typeface="+mj-lt"/>
                <a:cs typeface="+mj-lt"/>
              </a:rPr>
              <a:t>:</a:t>
            </a:r>
            <a:endParaRPr lang="en-US" sz="1400"/>
          </a:p>
          <a:p>
            <a:pPr>
              <a:lnSpc>
                <a:spcPct val="90000"/>
              </a:lnSpc>
              <a:buNone/>
            </a:pPr>
            <a:r>
              <a:rPr lang="en-US" sz="1400" dirty="0">
                <a:ea typeface="+mj-lt"/>
                <a:cs typeface="+mj-lt"/>
              </a:rPr>
              <a:t>            pass</a:t>
            </a:r>
            <a:endParaRPr lang="en-US" sz="1400"/>
          </a:p>
          <a:p>
            <a:pPr>
              <a:lnSpc>
                <a:spcPct val="90000"/>
              </a:lnSpc>
              <a:buNone/>
            </a:pPr>
            <a:r>
              <a:rPr lang="en-US" sz="1400" dirty="0">
                <a:ea typeface="+mj-lt"/>
                <a:cs typeface="+mj-lt"/>
              </a:rPr>
              <a:t>    </a:t>
            </a:r>
            <a:endParaRPr lang="en-US" sz="1400"/>
          </a:p>
          <a:p>
            <a:pPr>
              <a:lnSpc>
                <a:spcPct val="90000"/>
              </a:lnSpc>
              <a:buNone/>
            </a:pPr>
            <a:r>
              <a:rPr lang="en-US" sz="1400" dirty="0">
                <a:ea typeface="+mj-lt"/>
                <a:cs typeface="+mj-lt"/>
              </a:rPr>
              <a:t>        </a:t>
            </a:r>
            <a:endParaRPr lang="en-US" sz="1400"/>
          </a:p>
          <a:p>
            <a:pPr>
              <a:lnSpc>
                <a:spcPct val="90000"/>
              </a:lnSpc>
              <a:buNone/>
            </a:pPr>
            <a:r>
              <a:rPr lang="en-US" sz="1400" dirty="0">
                <a:ea typeface="+mj-lt"/>
                <a:cs typeface="+mj-lt"/>
              </a:rPr>
              <a:t>    def </a:t>
            </a:r>
            <a:r>
              <a:rPr lang="en-US" sz="1400" dirty="0" err="1">
                <a:ea typeface="+mj-lt"/>
                <a:cs typeface="+mj-lt"/>
              </a:rPr>
              <a:t>live_matchs_details</a:t>
            </a:r>
            <a:r>
              <a:rPr lang="en-US" sz="1400" dirty="0">
                <a:ea typeface="+mj-lt"/>
                <a:cs typeface="+mj-lt"/>
              </a:rPr>
              <a:t>(self):</a:t>
            </a:r>
            <a:endParaRPr lang="en-US" sz="1400"/>
          </a:p>
          <a:p>
            <a:pPr>
              <a:lnSpc>
                <a:spcPct val="90000"/>
              </a:lnSpc>
              <a:buNone/>
            </a:pPr>
            <a:r>
              <a:rPr lang="en-US" sz="1400" dirty="0">
                <a:ea typeface="+mj-lt"/>
                <a:cs typeface="+mj-lt"/>
              </a:rPr>
              <a:t>        </a:t>
            </a:r>
            <a:r>
              <a:rPr lang="en-US" sz="1400" err="1">
                <a:ea typeface="+mj-lt"/>
                <a:cs typeface="+mj-lt"/>
              </a:rPr>
              <a:t>sno</a:t>
            </a:r>
            <a:r>
              <a:rPr lang="en-US" sz="1400" dirty="0">
                <a:ea typeface="+mj-lt"/>
                <a:cs typeface="+mj-lt"/>
              </a:rPr>
              <a:t> = 1</a:t>
            </a:r>
            <a:endParaRPr lang="en-US" sz="1400"/>
          </a:p>
          <a:p>
            <a:pPr>
              <a:lnSpc>
                <a:spcPct val="90000"/>
              </a:lnSpc>
              <a:buNone/>
            </a:pPr>
            <a:r>
              <a:rPr lang="en-US" sz="1400" dirty="0">
                <a:ea typeface="+mj-lt"/>
                <a:cs typeface="+mj-lt"/>
              </a:rPr>
              <a:t>        </a:t>
            </a:r>
            <a:r>
              <a:rPr lang="en-US" sz="1400" err="1">
                <a:ea typeface="+mj-lt"/>
                <a:cs typeface="+mj-lt"/>
              </a:rPr>
              <a:t>match_guid</a:t>
            </a:r>
            <a:r>
              <a:rPr lang="en-US" sz="1400" dirty="0">
                <a:ea typeface="+mj-lt"/>
                <a:cs typeface="+mj-lt"/>
              </a:rPr>
              <a:t> = []</a:t>
            </a:r>
            <a:endParaRPr lang="en-US" sz="1400"/>
          </a:p>
          <a:p>
            <a:pPr>
              <a:lnSpc>
                <a:spcPct val="90000"/>
              </a:lnSpc>
              <a:buNone/>
            </a:pPr>
            <a:r>
              <a:rPr lang="en-US" sz="1400" dirty="0">
                <a:ea typeface="+mj-lt"/>
                <a:cs typeface="+mj-lt"/>
              </a:rPr>
              <a:t>        response = </a:t>
            </a:r>
            <a:r>
              <a:rPr lang="en-US" sz="1400" err="1">
                <a:ea typeface="+mj-lt"/>
                <a:cs typeface="+mj-lt"/>
              </a:rPr>
              <a:t>requests.get</a:t>
            </a:r>
            <a:r>
              <a:rPr lang="en-US" sz="1400" dirty="0">
                <a:ea typeface="+mj-lt"/>
                <a:cs typeface="+mj-lt"/>
              </a:rPr>
              <a:t>(self.url)</a:t>
            </a:r>
            <a:endParaRPr lang="en-US" sz="1400"/>
          </a:p>
          <a:p>
            <a:pPr>
              <a:lnSpc>
                <a:spcPct val="90000"/>
              </a:lnSpc>
              <a:buNone/>
            </a:pPr>
            <a:r>
              <a:rPr lang="en-US" sz="1400" dirty="0">
                <a:ea typeface="+mj-lt"/>
                <a:cs typeface="+mj-lt"/>
              </a:rPr>
              <a:t>        soup = </a:t>
            </a:r>
            <a:r>
              <a:rPr lang="en-US" sz="1400" err="1">
                <a:ea typeface="+mj-lt"/>
                <a:cs typeface="+mj-lt"/>
              </a:rPr>
              <a:t>BeautifulSoup</a:t>
            </a:r>
            <a:r>
              <a:rPr lang="en-US" sz="1400" dirty="0">
                <a:ea typeface="+mj-lt"/>
                <a:cs typeface="+mj-lt"/>
              </a:rPr>
              <a:t>(response.text,'</a:t>
            </a:r>
            <a:r>
              <a:rPr lang="en-US" sz="1400" err="1">
                <a:ea typeface="+mj-lt"/>
                <a:cs typeface="+mj-lt"/>
              </a:rPr>
              <a:t>lxml</a:t>
            </a:r>
            <a:r>
              <a:rPr lang="en-US" sz="1400" dirty="0">
                <a:ea typeface="+mj-lt"/>
                <a:cs typeface="+mj-lt"/>
              </a:rPr>
              <a:t>')</a:t>
            </a:r>
            <a:endParaRPr lang="en-US" sz="1400"/>
          </a:p>
          <a:p>
            <a:pPr>
              <a:lnSpc>
                <a:spcPct val="90000"/>
              </a:lnSpc>
              <a:buNone/>
            </a:pPr>
            <a:r>
              <a:rPr lang="en-US" sz="1400" dirty="0">
                <a:ea typeface="+mj-lt"/>
                <a:cs typeface="+mj-lt"/>
              </a:rPr>
              <a:t>        print('\n\n=====================')</a:t>
            </a:r>
            <a:endParaRPr lang="en-US" sz="1400"/>
          </a:p>
          <a:p>
            <a:pPr>
              <a:lnSpc>
                <a:spcPct val="90000"/>
              </a:lnSpc>
              <a:buNone/>
            </a:pPr>
            <a:r>
              <a:rPr lang="en-US" sz="1400" dirty="0">
                <a:ea typeface="+mj-lt"/>
                <a:cs typeface="+mj-lt"/>
              </a:rPr>
              <a:t>        print('Live Cricket Matches:')</a:t>
            </a:r>
            <a:endParaRPr lang="en-US" sz="1400"/>
          </a:p>
          <a:p>
            <a:pPr>
              <a:lnSpc>
                <a:spcPct val="90000"/>
              </a:lnSpc>
              <a:buNone/>
            </a:pPr>
            <a:r>
              <a:rPr lang="en-US" sz="1400" dirty="0">
                <a:ea typeface="+mj-lt"/>
                <a:cs typeface="+mj-lt"/>
              </a:rPr>
              <a:t>        print('=====================\n')</a:t>
            </a:r>
            <a:endParaRPr lang="en-US" sz="2400" dirty="0"/>
          </a:p>
          <a:p>
            <a:pPr marL="0" indent="0">
              <a:lnSpc>
                <a:spcPct val="90000"/>
              </a:lnSpc>
              <a:buNone/>
            </a:pPr>
            <a:endParaRPr lang="en-US" sz="500"/>
          </a:p>
        </p:txBody>
      </p:sp>
      <p:sp>
        <p:nvSpPr>
          <p:cNvPr id="5" name="TextBox 4"/>
          <p:cNvSpPr txBox="1"/>
          <p:nvPr/>
        </p:nvSpPr>
        <p:spPr>
          <a:xfrm>
            <a:off x="9461765" y="6657944"/>
            <a:ext cx="273023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BY-NC</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grass, outdoor, field, laying&#10;&#10;Description automatically generated"/>
          <p:cNvPicPr>
            <a:picLocks noChangeAspect="1"/>
          </p:cNvPicPr>
          <p:nvPr/>
        </p:nvPicPr>
        <p:blipFill rotWithShape="1">
          <a:blip r:embed="rId1">
            <a:alphaModFix amt="35000"/>
          </a:blip>
          <a:srcRect t="15413"/>
          <a:stretch>
            <a:fillRect/>
          </a:stretch>
        </p:blipFill>
        <p:spPr>
          <a:xfrm>
            <a:off x="20" y="-1"/>
            <a:ext cx="12191980" cy="6858000"/>
          </a:xfrm>
          <a:prstGeom prst="rect">
            <a:avLst/>
          </a:prstGeom>
        </p:spPr>
      </p:pic>
      <p:sp>
        <p:nvSpPr>
          <p:cNvPr id="2" name="Title 1"/>
          <p:cNvSpPr>
            <a:spLocks noGrp="1"/>
          </p:cNvSpPr>
          <p:nvPr>
            <p:ph type="title"/>
          </p:nvPr>
        </p:nvSpPr>
        <p:spPr>
          <a:xfrm>
            <a:off x="756724" y="-1624347"/>
            <a:ext cx="9404723" cy="1400530"/>
          </a:xfrm>
        </p:spPr>
        <p:txBody>
          <a:bodyPr/>
          <a:lstStyle/>
          <a:p>
            <a:endParaRPr lang="en-US"/>
          </a:p>
        </p:txBody>
      </p:sp>
      <p:sp>
        <p:nvSpPr>
          <p:cNvPr id="3" name="Content Placeholder 2"/>
          <p:cNvSpPr>
            <a:spLocks noGrp="1"/>
          </p:cNvSpPr>
          <p:nvPr>
            <p:ph idx="1"/>
          </p:nvPr>
        </p:nvSpPr>
        <p:spPr>
          <a:xfrm>
            <a:off x="95506" y="147918"/>
            <a:ext cx="11969959" cy="6702706"/>
          </a:xfrm>
        </p:spPr>
        <p:txBody>
          <a:bodyPr vert="horz" lIns="91440" tIns="45720" rIns="91440" bIns="45720" rtlCol="0" anchor="t">
            <a:normAutofit/>
          </a:bodyPr>
          <a:lstStyle/>
          <a:p>
            <a:pPr>
              <a:lnSpc>
                <a:spcPct val="90000"/>
              </a:lnSpc>
              <a:buNone/>
            </a:pPr>
            <a:r>
              <a:rPr lang="en-US" sz="1050" dirty="0">
                <a:ea typeface="+mj-lt"/>
                <a:cs typeface="+mj-lt"/>
              </a:rPr>
              <a:t>f</a:t>
            </a:r>
            <a:r>
              <a:rPr lang="en-US" dirty="0">
                <a:ea typeface="+mj-lt"/>
                <a:cs typeface="+mj-lt"/>
              </a:rPr>
              <a:t>or item in </a:t>
            </a:r>
            <a:r>
              <a:rPr lang="en-US" dirty="0" err="1">
                <a:ea typeface="+mj-lt"/>
                <a:cs typeface="+mj-lt"/>
              </a:rPr>
              <a:t>soup.findAll</a:t>
            </a:r>
            <a:r>
              <a:rPr lang="en-US" dirty="0">
                <a:ea typeface="+mj-lt"/>
                <a:cs typeface="+mj-lt"/>
              </a:rPr>
              <a:t>('item'):</a:t>
            </a:r>
            <a:endParaRPr lang="en-US"/>
          </a:p>
          <a:p>
            <a:pPr>
              <a:lnSpc>
                <a:spcPct val="90000"/>
              </a:lnSpc>
              <a:buNone/>
            </a:pPr>
            <a:r>
              <a:rPr lang="en-US" dirty="0">
                <a:ea typeface="+mj-lt"/>
                <a:cs typeface="+mj-lt"/>
              </a:rPr>
              <a:t>            print(str(</a:t>
            </a:r>
            <a:r>
              <a:rPr lang="en-US" dirty="0" err="1">
                <a:ea typeface="+mj-lt"/>
                <a:cs typeface="+mj-lt"/>
              </a:rPr>
              <a:t>sno</a:t>
            </a:r>
            <a:r>
              <a:rPr lang="en-US" dirty="0">
                <a:ea typeface="+mj-lt"/>
                <a:cs typeface="+mj-lt"/>
              </a:rPr>
              <a:t>) + '. ' + </a:t>
            </a:r>
            <a:r>
              <a:rPr lang="en-US" dirty="0" err="1">
                <a:ea typeface="+mj-lt"/>
                <a:cs typeface="+mj-lt"/>
              </a:rPr>
              <a:t>item.find</a:t>
            </a:r>
            <a:r>
              <a:rPr lang="en-US" dirty="0">
                <a:ea typeface="+mj-lt"/>
                <a:cs typeface="+mj-lt"/>
              </a:rPr>
              <a:t>('description').text)</a:t>
            </a:r>
            <a:endParaRPr lang="en-US"/>
          </a:p>
          <a:p>
            <a:pPr>
              <a:lnSpc>
                <a:spcPct val="90000"/>
              </a:lnSpc>
              <a:buNone/>
            </a:pPr>
            <a:r>
              <a:rPr lang="en-US" dirty="0">
                <a:ea typeface="+mj-lt"/>
                <a:cs typeface="+mj-lt"/>
              </a:rPr>
              <a:t>            </a:t>
            </a:r>
            <a:r>
              <a:rPr lang="en-US" dirty="0" err="1">
                <a:ea typeface="+mj-lt"/>
                <a:cs typeface="+mj-lt"/>
              </a:rPr>
              <a:t>match_guid.append</a:t>
            </a:r>
            <a:r>
              <a:rPr lang="en-US" dirty="0">
                <a:ea typeface="+mj-lt"/>
                <a:cs typeface="+mj-lt"/>
              </a:rPr>
              <a:t>(</a:t>
            </a:r>
            <a:r>
              <a:rPr lang="en-US" dirty="0" err="1">
                <a:ea typeface="+mj-lt"/>
                <a:cs typeface="+mj-lt"/>
              </a:rPr>
              <a:t>item.find</a:t>
            </a:r>
            <a:r>
              <a:rPr lang="en-US" dirty="0">
                <a:ea typeface="+mj-lt"/>
                <a:cs typeface="+mj-lt"/>
              </a:rPr>
              <a:t>('</a:t>
            </a:r>
            <a:r>
              <a:rPr lang="en-US" dirty="0" err="1">
                <a:ea typeface="+mj-lt"/>
                <a:cs typeface="+mj-lt"/>
              </a:rPr>
              <a:t>guid</a:t>
            </a:r>
            <a:r>
              <a:rPr lang="en-US" dirty="0">
                <a:ea typeface="+mj-lt"/>
                <a:cs typeface="+mj-lt"/>
              </a:rPr>
              <a:t>').text)</a:t>
            </a:r>
            <a:endParaRPr lang="en-US"/>
          </a:p>
          <a:p>
            <a:pPr>
              <a:lnSpc>
                <a:spcPct val="90000"/>
              </a:lnSpc>
              <a:buNone/>
            </a:pPr>
            <a:r>
              <a:rPr lang="en-US" dirty="0">
                <a:ea typeface="+mj-lt"/>
                <a:cs typeface="+mj-lt"/>
              </a:rPr>
              <a:t>            </a:t>
            </a:r>
            <a:r>
              <a:rPr lang="en-US" dirty="0" err="1">
                <a:ea typeface="+mj-lt"/>
                <a:cs typeface="+mj-lt"/>
              </a:rPr>
              <a:t>sno</a:t>
            </a:r>
            <a:r>
              <a:rPr lang="en-US" dirty="0">
                <a:ea typeface="+mj-lt"/>
                <a:cs typeface="+mj-lt"/>
              </a:rPr>
              <a:t> = </a:t>
            </a:r>
            <a:r>
              <a:rPr lang="en-US" dirty="0" err="1">
                <a:ea typeface="+mj-lt"/>
                <a:cs typeface="+mj-lt"/>
              </a:rPr>
              <a:t>sno</a:t>
            </a:r>
            <a:r>
              <a:rPr lang="en-US" dirty="0">
                <a:ea typeface="+mj-lt"/>
                <a:cs typeface="+mj-lt"/>
              </a:rPr>
              <a:t> + 1</a:t>
            </a:r>
            <a:endParaRPr lang="en-US"/>
          </a:p>
          <a:p>
            <a:pPr>
              <a:lnSpc>
                <a:spcPct val="90000"/>
              </a:lnSpc>
              <a:buNone/>
            </a:pPr>
            <a:r>
              <a:rPr lang="en-US" dirty="0">
                <a:ea typeface="+mj-lt"/>
                <a:cs typeface="+mj-lt"/>
              </a:rPr>
              <a:t>        return </a:t>
            </a:r>
            <a:r>
              <a:rPr lang="en-US" dirty="0" err="1">
                <a:ea typeface="+mj-lt"/>
                <a:cs typeface="+mj-lt"/>
              </a:rPr>
              <a:t>match_guid</a:t>
            </a:r>
            <a:endParaRPr lang="en-US"/>
          </a:p>
          <a:p>
            <a:pPr>
              <a:lnSpc>
                <a:spcPct val="90000"/>
              </a:lnSpc>
              <a:buNone/>
            </a:pPr>
            <a:r>
              <a:rPr lang="en-US" dirty="0">
                <a:ea typeface="+mj-lt"/>
                <a:cs typeface="+mj-lt"/>
              </a:rPr>
              <a:t>            </a:t>
            </a:r>
            <a:endParaRPr lang="en-US"/>
          </a:p>
          <a:p>
            <a:pPr>
              <a:lnSpc>
                <a:spcPct val="90000"/>
              </a:lnSpc>
              <a:buNone/>
            </a:pPr>
            <a:r>
              <a:rPr lang="en-US" dirty="0">
                <a:ea typeface="+mj-lt"/>
                <a:cs typeface="+mj-lt"/>
              </a:rPr>
              <a:t>    def </a:t>
            </a:r>
            <a:r>
              <a:rPr lang="en-US" dirty="0" err="1">
                <a:ea typeface="+mj-lt"/>
                <a:cs typeface="+mj-lt"/>
              </a:rPr>
              <a:t>validate_user_input</a:t>
            </a:r>
            <a:r>
              <a:rPr lang="en-US" dirty="0">
                <a:ea typeface="+mj-lt"/>
                <a:cs typeface="+mj-lt"/>
              </a:rPr>
              <a:t>(self):</a:t>
            </a:r>
            <a:endParaRPr lang="en-US"/>
          </a:p>
          <a:p>
            <a:pPr>
              <a:lnSpc>
                <a:spcPct val="90000"/>
              </a:lnSpc>
              <a:buNone/>
            </a:pPr>
            <a:r>
              <a:rPr lang="en-US" dirty="0">
                <a:ea typeface="+mj-lt"/>
                <a:cs typeface="+mj-lt"/>
              </a:rPr>
              <a:t>        print('Enter match number or enter 0 to exit:')</a:t>
            </a:r>
            <a:endParaRPr lang="en-US"/>
          </a:p>
          <a:p>
            <a:pPr>
              <a:lnSpc>
                <a:spcPct val="90000"/>
              </a:lnSpc>
              <a:buNone/>
            </a:pPr>
            <a:r>
              <a:rPr lang="en-US" dirty="0">
                <a:ea typeface="+mj-lt"/>
                <a:cs typeface="+mj-lt"/>
              </a:rPr>
              <a:t>        while True:</a:t>
            </a:r>
            <a:endParaRPr lang="en-US"/>
          </a:p>
          <a:p>
            <a:pPr>
              <a:lnSpc>
                <a:spcPct val="90000"/>
              </a:lnSpc>
              <a:buNone/>
            </a:pPr>
            <a:r>
              <a:rPr lang="en-US" dirty="0">
                <a:ea typeface="+mj-lt"/>
                <a:cs typeface="+mj-lt"/>
              </a:rPr>
              <a:t>            try:</a:t>
            </a:r>
            <a:endParaRPr lang="en-US"/>
          </a:p>
          <a:p>
            <a:pPr>
              <a:lnSpc>
                <a:spcPct val="90000"/>
              </a:lnSpc>
              <a:buNone/>
            </a:pPr>
            <a:r>
              <a:rPr lang="en-US" dirty="0">
                <a:ea typeface="+mj-lt"/>
                <a:cs typeface="+mj-lt"/>
              </a:rPr>
              <a:t>                </a:t>
            </a:r>
            <a:r>
              <a:rPr lang="en-US" dirty="0" err="1">
                <a:ea typeface="+mj-lt"/>
                <a:cs typeface="+mj-lt"/>
              </a:rPr>
              <a:t>userInput</a:t>
            </a:r>
            <a:r>
              <a:rPr lang="en-US" dirty="0">
                <a:ea typeface="+mj-lt"/>
                <a:cs typeface="+mj-lt"/>
              </a:rPr>
              <a:t> = int(input())</a:t>
            </a:r>
            <a:endParaRPr lang="en-US"/>
          </a:p>
          <a:p>
            <a:pPr>
              <a:lnSpc>
                <a:spcPct val="90000"/>
              </a:lnSpc>
              <a:buNone/>
            </a:pPr>
            <a:r>
              <a:rPr lang="en-US" dirty="0">
                <a:ea typeface="+mj-lt"/>
                <a:cs typeface="+mj-lt"/>
              </a:rPr>
              <a:t>            except </a:t>
            </a:r>
            <a:r>
              <a:rPr lang="en-US" dirty="0" err="1">
                <a:ea typeface="+mj-lt"/>
                <a:cs typeface="+mj-lt"/>
              </a:rPr>
              <a:t>NameError</a:t>
            </a:r>
            <a:r>
              <a:rPr lang="en-US" dirty="0">
                <a:ea typeface="+mj-lt"/>
                <a:cs typeface="+mj-lt"/>
              </a:rPr>
              <a:t>:</a:t>
            </a:r>
            <a:endParaRPr lang="en-US"/>
          </a:p>
          <a:p>
            <a:pPr>
              <a:lnSpc>
                <a:spcPct val="90000"/>
              </a:lnSpc>
              <a:buNone/>
            </a:pPr>
            <a:r>
              <a:rPr lang="en-US" dirty="0">
                <a:ea typeface="+mj-lt"/>
                <a:cs typeface="+mj-lt"/>
              </a:rPr>
              <a:t>                  print('Invalid input. Try Again!’)</a:t>
            </a:r>
            <a:endParaRPr lang="en-US"/>
          </a:p>
          <a:p>
            <a:pPr>
              <a:lnSpc>
                <a:spcPct val="90000"/>
              </a:lnSpc>
              <a:buNone/>
            </a:pPr>
            <a:r>
              <a:rPr lang="en-US" dirty="0">
                <a:ea typeface="+mj-lt"/>
                <a:cs typeface="+mj-lt"/>
              </a:rPr>
              <a:t>                  continue</a:t>
            </a:r>
            <a:endParaRPr lang="en-US"/>
          </a:p>
          <a:p>
            <a:pPr>
              <a:lnSpc>
                <a:spcPct val="90000"/>
              </a:lnSpc>
              <a:buNone/>
            </a:pPr>
            <a:r>
              <a:rPr lang="en-US" dirty="0">
                <a:ea typeface="+mj-lt"/>
                <a:cs typeface="+mj-lt"/>
              </a:rPr>
              <a:t>            except </a:t>
            </a:r>
            <a:r>
              <a:rPr lang="en-US" dirty="0" err="1">
                <a:ea typeface="+mj-lt"/>
                <a:cs typeface="+mj-lt"/>
              </a:rPr>
              <a:t>SyntaxError</a:t>
            </a:r>
            <a:r>
              <a:rPr lang="en-US" dirty="0">
                <a:ea typeface="+mj-lt"/>
                <a:cs typeface="+mj-lt"/>
              </a:rPr>
              <a:t>:</a:t>
            </a:r>
            <a:endParaRPr lang="en-US"/>
          </a:p>
          <a:p>
            <a:pPr>
              <a:lnSpc>
                <a:spcPct val="90000"/>
              </a:lnSpc>
              <a:buNone/>
            </a:pPr>
            <a:r>
              <a:rPr lang="en-US" dirty="0">
                <a:ea typeface="+mj-lt"/>
                <a:cs typeface="+mj-lt"/>
              </a:rPr>
              <a:t>                  print('Invalid input. Try Again!')</a:t>
            </a:r>
            <a:endParaRPr lang="en-US"/>
          </a:p>
          <a:p>
            <a:pPr marL="0" indent="0">
              <a:lnSpc>
                <a:spcPct val="90000"/>
              </a:lnSpc>
              <a:buNone/>
            </a:pPr>
            <a:endParaRPr lang="en-US" sz="1000"/>
          </a:p>
        </p:txBody>
      </p:sp>
      <p:sp>
        <p:nvSpPr>
          <p:cNvPr id="8" name="TextBox 7"/>
          <p:cNvSpPr txBox="1"/>
          <p:nvPr/>
        </p:nvSpPr>
        <p:spPr>
          <a:xfrm>
            <a:off x="9320701" y="6657944"/>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BY-SA-NC</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1">
            <a:alphaModFix amt="35000"/>
          </a:blip>
          <a:srcRect t="16547" b="8453"/>
          <a:stretch>
            <a:fillRect/>
          </a:stretch>
        </p:blipFill>
        <p:spPr>
          <a:xfrm>
            <a:off x="20" y="-1"/>
            <a:ext cx="12191980" cy="685800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6111" y="-1980766"/>
            <a:ext cx="9404723" cy="1400530"/>
          </a:xfrm>
        </p:spPr>
        <p:txBody>
          <a:bodyPr/>
          <a:lstStyle/>
          <a:p>
            <a:endParaRPr lang="en-US"/>
          </a:p>
        </p:txBody>
      </p:sp>
      <p:sp>
        <p:nvSpPr>
          <p:cNvPr id="3" name="Content Placeholder 2"/>
          <p:cNvSpPr>
            <a:spLocks noGrp="1"/>
          </p:cNvSpPr>
          <p:nvPr>
            <p:ph idx="1"/>
          </p:nvPr>
        </p:nvSpPr>
        <p:spPr>
          <a:xfrm>
            <a:off x="70925" y="98757"/>
            <a:ext cx="12006831" cy="6653545"/>
          </a:xfrm>
        </p:spPr>
        <p:txBody>
          <a:bodyPr vert="horz" lIns="91440" tIns="45720" rIns="91440" bIns="45720" rtlCol="0" anchor="t">
            <a:normAutofit/>
          </a:bodyPr>
          <a:lstStyle/>
          <a:p>
            <a:pPr>
              <a:lnSpc>
                <a:spcPct val="90000"/>
              </a:lnSpc>
              <a:buNone/>
            </a:pPr>
            <a:r>
              <a:rPr lang="en-US" dirty="0">
                <a:ea typeface="+mj-lt"/>
                <a:cs typeface="+mj-lt"/>
              </a:rPr>
              <a:t>if </a:t>
            </a:r>
            <a:r>
              <a:rPr lang="en-US" dirty="0" err="1">
                <a:ea typeface="+mj-lt"/>
                <a:cs typeface="+mj-lt"/>
              </a:rPr>
              <a:t>userInput</a:t>
            </a:r>
            <a:r>
              <a:rPr lang="en-US" dirty="0">
                <a:ea typeface="+mj-lt"/>
                <a:cs typeface="+mj-lt"/>
              </a:rPr>
              <a:t> &lt; 0 or </a:t>
            </a:r>
            <a:r>
              <a:rPr lang="en-US" dirty="0" err="1">
                <a:ea typeface="+mj-lt"/>
                <a:cs typeface="+mj-lt"/>
              </a:rPr>
              <a:t>userInput</a:t>
            </a:r>
            <a:r>
              <a:rPr lang="en-US" dirty="0">
                <a:ea typeface="+mj-lt"/>
                <a:cs typeface="+mj-lt"/>
              </a:rPr>
              <a:t> &gt; 30:</a:t>
            </a:r>
            <a:endParaRPr lang="en-US"/>
          </a:p>
          <a:p>
            <a:pPr>
              <a:lnSpc>
                <a:spcPct val="90000"/>
              </a:lnSpc>
              <a:buNone/>
            </a:pPr>
            <a:r>
              <a:rPr lang="en-US" dirty="0">
                <a:ea typeface="+mj-lt"/>
                <a:cs typeface="+mj-lt"/>
              </a:rPr>
              <a:t>                 print('Invalid input. Try Again!')</a:t>
            </a:r>
            <a:endParaRPr lang="en-US"/>
          </a:p>
          <a:p>
            <a:pPr>
              <a:lnSpc>
                <a:spcPct val="90000"/>
              </a:lnSpc>
              <a:buNone/>
            </a:pPr>
            <a:r>
              <a:rPr lang="en-US" dirty="0">
                <a:ea typeface="+mj-lt"/>
                <a:cs typeface="+mj-lt"/>
              </a:rPr>
              <a:t>                 continue</a:t>
            </a:r>
            <a:endParaRPr lang="en-US"/>
          </a:p>
          <a:p>
            <a:pPr>
              <a:lnSpc>
                <a:spcPct val="90000"/>
              </a:lnSpc>
              <a:buNone/>
            </a:pPr>
            <a:r>
              <a:rPr lang="en-US" dirty="0">
                <a:ea typeface="+mj-lt"/>
                <a:cs typeface="+mj-lt"/>
              </a:rPr>
              <a:t>            </a:t>
            </a:r>
            <a:r>
              <a:rPr lang="en-US" dirty="0" err="1">
                <a:ea typeface="+mj-lt"/>
                <a:cs typeface="+mj-lt"/>
              </a:rPr>
              <a:t>elif</a:t>
            </a:r>
            <a:r>
              <a:rPr lang="en-US" dirty="0">
                <a:ea typeface="+mj-lt"/>
                <a:cs typeface="+mj-lt"/>
              </a:rPr>
              <a:t> </a:t>
            </a:r>
            <a:r>
              <a:rPr lang="en-US" dirty="0" err="1">
                <a:ea typeface="+mj-lt"/>
                <a:cs typeface="+mj-lt"/>
              </a:rPr>
              <a:t>userInput</a:t>
            </a:r>
            <a:r>
              <a:rPr lang="en-US" dirty="0">
                <a:ea typeface="+mj-lt"/>
                <a:cs typeface="+mj-lt"/>
              </a:rPr>
              <a:t> == 0:</a:t>
            </a:r>
            <a:endParaRPr lang="en-US"/>
          </a:p>
          <a:p>
            <a:pPr>
              <a:lnSpc>
                <a:spcPct val="90000"/>
              </a:lnSpc>
              <a:buNone/>
            </a:pPr>
            <a:r>
              <a:rPr lang="en-US" dirty="0">
                <a:ea typeface="+mj-lt"/>
                <a:cs typeface="+mj-lt"/>
              </a:rPr>
              <a:t>                  </a:t>
            </a:r>
            <a:r>
              <a:rPr lang="en-US" dirty="0" err="1">
                <a:ea typeface="+mj-lt"/>
                <a:cs typeface="+mj-lt"/>
              </a:rPr>
              <a:t>sys.exit</a:t>
            </a:r>
            <a:r>
              <a:rPr lang="en-US" dirty="0">
                <a:ea typeface="+mj-lt"/>
                <a:cs typeface="+mj-lt"/>
              </a:rPr>
              <a:t>()      </a:t>
            </a:r>
            <a:endParaRPr lang="en-US" dirty="0">
              <a:ea typeface="+mj-lt"/>
              <a:cs typeface="+mj-lt"/>
            </a:endParaRPr>
          </a:p>
          <a:p>
            <a:pPr>
              <a:lnSpc>
                <a:spcPct val="90000"/>
              </a:lnSpc>
              <a:buNone/>
            </a:pPr>
            <a:r>
              <a:rPr lang="en-US" dirty="0">
                <a:ea typeface="+mj-lt"/>
                <a:cs typeface="+mj-lt"/>
              </a:rPr>
              <a:t>            return </a:t>
            </a:r>
            <a:r>
              <a:rPr lang="en-US" dirty="0" err="1">
                <a:ea typeface="+mj-lt"/>
                <a:cs typeface="+mj-lt"/>
              </a:rPr>
              <a:t>userInput</a:t>
            </a:r>
            <a:endParaRPr lang="en-US"/>
          </a:p>
          <a:p>
            <a:pPr>
              <a:lnSpc>
                <a:spcPct val="90000"/>
              </a:lnSpc>
              <a:buNone/>
            </a:pPr>
            <a:r>
              <a:rPr lang="en-US" dirty="0">
                <a:ea typeface="+mj-lt"/>
                <a:cs typeface="+mj-lt"/>
              </a:rPr>
              <a:t>              </a:t>
            </a:r>
            <a:endParaRPr lang="en-US"/>
          </a:p>
          <a:p>
            <a:pPr>
              <a:lnSpc>
                <a:spcPct val="90000"/>
              </a:lnSpc>
              <a:buNone/>
            </a:pPr>
            <a:r>
              <a:rPr lang="en-US" dirty="0">
                <a:ea typeface="+mj-lt"/>
                <a:cs typeface="+mj-lt"/>
              </a:rPr>
              <a:t>    def </a:t>
            </a:r>
            <a:r>
              <a:rPr lang="en-US" dirty="0" err="1">
                <a:ea typeface="+mj-lt"/>
                <a:cs typeface="+mj-lt"/>
              </a:rPr>
              <a:t>get_live_matchs</a:t>
            </a:r>
            <a:r>
              <a:rPr lang="en-US" dirty="0">
                <a:ea typeface="+mj-lt"/>
                <a:cs typeface="+mj-lt"/>
              </a:rPr>
              <a:t>(self):</a:t>
            </a:r>
            <a:endParaRPr lang="en-US"/>
          </a:p>
          <a:p>
            <a:pPr>
              <a:lnSpc>
                <a:spcPct val="90000"/>
              </a:lnSpc>
              <a:buNone/>
            </a:pPr>
            <a:r>
              <a:rPr lang="en-US" dirty="0">
                <a:ea typeface="+mj-lt"/>
                <a:cs typeface="+mj-lt"/>
              </a:rPr>
              <a:t>        </a:t>
            </a:r>
            <a:r>
              <a:rPr lang="en-US" dirty="0" err="1">
                <a:ea typeface="+mj-lt"/>
                <a:cs typeface="+mj-lt"/>
              </a:rPr>
              <a:t>match_guid</a:t>
            </a:r>
            <a:r>
              <a:rPr lang="en-US" dirty="0">
                <a:ea typeface="+mj-lt"/>
                <a:cs typeface="+mj-lt"/>
              </a:rPr>
              <a:t>= </a:t>
            </a:r>
            <a:r>
              <a:rPr lang="en-US" dirty="0" err="1">
                <a:ea typeface="+mj-lt"/>
                <a:cs typeface="+mj-lt"/>
              </a:rPr>
              <a:t>self.live_matchs_details</a:t>
            </a:r>
            <a:r>
              <a:rPr lang="en-US" dirty="0">
                <a:ea typeface="+mj-lt"/>
                <a:cs typeface="+mj-lt"/>
              </a:rPr>
              <a:t>()</a:t>
            </a:r>
            <a:endParaRPr lang="en-US"/>
          </a:p>
          <a:p>
            <a:pPr>
              <a:lnSpc>
                <a:spcPct val="90000"/>
              </a:lnSpc>
              <a:buNone/>
            </a:pPr>
            <a:r>
              <a:rPr lang="en-US" dirty="0">
                <a:ea typeface="+mj-lt"/>
                <a:cs typeface="+mj-lt"/>
              </a:rPr>
              <a:t>        </a:t>
            </a:r>
            <a:r>
              <a:rPr lang="en-US" dirty="0" err="1">
                <a:ea typeface="+mj-lt"/>
                <a:cs typeface="+mj-lt"/>
              </a:rPr>
              <a:t>userInput</a:t>
            </a:r>
            <a:r>
              <a:rPr lang="en-US" dirty="0">
                <a:ea typeface="+mj-lt"/>
                <a:cs typeface="+mj-lt"/>
              </a:rPr>
              <a:t> = </a:t>
            </a:r>
            <a:r>
              <a:rPr lang="en-US" dirty="0" err="1">
                <a:ea typeface="+mj-lt"/>
                <a:cs typeface="+mj-lt"/>
              </a:rPr>
              <a:t>self.validate_user_input</a:t>
            </a:r>
            <a:r>
              <a:rPr lang="en-US" dirty="0">
                <a:ea typeface="+mj-lt"/>
                <a:cs typeface="+mj-lt"/>
              </a:rPr>
              <a:t>()</a:t>
            </a:r>
            <a:endParaRPr lang="en-US"/>
          </a:p>
          <a:p>
            <a:pPr>
              <a:lnSpc>
                <a:spcPct val="90000"/>
              </a:lnSpc>
              <a:buNone/>
            </a:pPr>
            <a:r>
              <a:rPr lang="en-US" dirty="0">
                <a:ea typeface="+mj-lt"/>
                <a:cs typeface="+mj-lt"/>
              </a:rPr>
              <a:t>        try:</a:t>
            </a:r>
            <a:endParaRPr lang="en-US"/>
          </a:p>
          <a:p>
            <a:pPr>
              <a:lnSpc>
                <a:spcPct val="90000"/>
              </a:lnSpc>
              <a:buNone/>
            </a:pPr>
            <a:r>
              <a:rPr lang="en-US" dirty="0">
                <a:ea typeface="+mj-lt"/>
                <a:cs typeface="+mj-lt"/>
              </a:rPr>
              <a:t>            while True:</a:t>
            </a:r>
            <a:endParaRPr lang="en-US"/>
          </a:p>
          <a:p>
            <a:pPr>
              <a:lnSpc>
                <a:spcPct val="90000"/>
              </a:lnSpc>
              <a:buNone/>
            </a:pPr>
            <a:r>
              <a:rPr lang="en-US" dirty="0">
                <a:ea typeface="+mj-lt"/>
                <a:cs typeface="+mj-lt"/>
              </a:rPr>
              <a:t>                </a:t>
            </a:r>
            <a:r>
              <a:rPr lang="en-US" dirty="0" err="1">
                <a:ea typeface="+mj-lt"/>
                <a:cs typeface="+mj-lt"/>
              </a:rPr>
              <a:t>matchUrl</a:t>
            </a:r>
            <a:r>
              <a:rPr lang="en-US" dirty="0">
                <a:ea typeface="+mj-lt"/>
                <a:cs typeface="+mj-lt"/>
              </a:rPr>
              <a:t> = </a:t>
            </a:r>
            <a:r>
              <a:rPr lang="en-US" dirty="0" err="1">
                <a:ea typeface="+mj-lt"/>
                <a:cs typeface="+mj-lt"/>
              </a:rPr>
              <a:t>match_guid</a:t>
            </a:r>
            <a:r>
              <a:rPr lang="en-US" dirty="0">
                <a:ea typeface="+mj-lt"/>
                <a:cs typeface="+mj-lt"/>
              </a:rPr>
              <a:t>[</a:t>
            </a:r>
            <a:r>
              <a:rPr lang="en-US" dirty="0" err="1">
                <a:ea typeface="+mj-lt"/>
                <a:cs typeface="+mj-lt"/>
              </a:rPr>
              <a:t>userInput</a:t>
            </a:r>
            <a:r>
              <a:rPr lang="en-US" dirty="0">
                <a:ea typeface="+mj-lt"/>
                <a:cs typeface="+mj-lt"/>
              </a:rPr>
              <a:t> - 1]</a:t>
            </a:r>
            <a:endParaRPr lang="en-US"/>
          </a:p>
          <a:p>
            <a:pPr>
              <a:lnSpc>
                <a:spcPct val="90000"/>
              </a:lnSpc>
              <a:buNone/>
            </a:pPr>
            <a:r>
              <a:rPr lang="en-US" dirty="0">
                <a:ea typeface="+mj-lt"/>
                <a:cs typeface="+mj-lt"/>
              </a:rPr>
              <a:t>                r = </a:t>
            </a:r>
            <a:r>
              <a:rPr lang="en-US" dirty="0" err="1">
                <a:ea typeface="+mj-lt"/>
                <a:cs typeface="+mj-lt"/>
              </a:rPr>
              <a:t>requests.get</a:t>
            </a:r>
            <a:r>
              <a:rPr lang="en-US" dirty="0">
                <a:ea typeface="+mj-lt"/>
                <a:cs typeface="+mj-lt"/>
              </a:rPr>
              <a:t>(</a:t>
            </a:r>
            <a:r>
              <a:rPr lang="en-US" dirty="0" err="1">
                <a:ea typeface="+mj-lt"/>
                <a:cs typeface="+mj-lt"/>
              </a:rPr>
              <a:t>matchUrl</a:t>
            </a:r>
            <a:r>
              <a:rPr lang="en-US" dirty="0">
                <a:ea typeface="+mj-lt"/>
                <a:cs typeface="+mj-lt"/>
              </a:rPr>
              <a:t>)</a:t>
            </a:r>
            <a:endParaRPr lang="en-US"/>
          </a:p>
          <a:p>
            <a:pPr>
              <a:lnSpc>
                <a:spcPct val="90000"/>
              </a:lnSpc>
              <a:buNone/>
            </a:pPr>
            <a:r>
              <a:rPr lang="en-US" dirty="0">
                <a:ea typeface="+mj-lt"/>
                <a:cs typeface="+mj-lt"/>
              </a:rPr>
              <a:t>                soup = </a:t>
            </a:r>
            <a:r>
              <a:rPr lang="en-US" dirty="0" err="1">
                <a:ea typeface="+mj-lt"/>
                <a:cs typeface="+mj-lt"/>
              </a:rPr>
              <a:t>BeautifulSoup</a:t>
            </a:r>
            <a:r>
              <a:rPr lang="en-US" dirty="0">
                <a:ea typeface="+mj-lt"/>
                <a:cs typeface="+mj-lt"/>
              </a:rPr>
              <a:t>(r.text,'</a:t>
            </a:r>
            <a:r>
              <a:rPr lang="en-US" dirty="0" err="1">
                <a:ea typeface="+mj-lt"/>
                <a:cs typeface="+mj-lt"/>
              </a:rPr>
              <a:t>lxml</a:t>
            </a:r>
            <a:r>
              <a:rPr lang="en-US" dirty="0">
                <a:ea typeface="+mj-lt"/>
                <a:cs typeface="+mj-lt"/>
              </a:rPr>
              <a:t>') </a:t>
            </a:r>
            <a:endParaRPr lang="en-US"/>
          </a:p>
          <a:p>
            <a:pPr>
              <a:lnSpc>
                <a:spcPct val="90000"/>
              </a:lnSpc>
              <a:buNone/>
            </a:pPr>
            <a:r>
              <a:rPr lang="en-US" dirty="0">
                <a:ea typeface="+mj-lt"/>
                <a:cs typeface="+mj-lt"/>
              </a:rPr>
              <a:t>                score = </a:t>
            </a:r>
            <a:r>
              <a:rPr lang="en-US" dirty="0" err="1">
                <a:ea typeface="+mj-lt"/>
                <a:cs typeface="+mj-lt"/>
              </a:rPr>
              <a:t>soup.findAll</a:t>
            </a:r>
            <a:r>
              <a:rPr lang="en-US" dirty="0">
                <a:ea typeface="+mj-lt"/>
                <a:cs typeface="+mj-lt"/>
              </a:rPr>
              <a:t>('title') </a:t>
            </a:r>
            <a:endParaRPr lang="en-US" sz="1200"/>
          </a:p>
          <a:p>
            <a:pPr marL="0" indent="0">
              <a:lnSpc>
                <a:spcPct val="90000"/>
              </a:lnSpc>
              <a:buNone/>
            </a:pPr>
            <a:endParaRPr lang="en-US" sz="1000"/>
          </a:p>
        </p:txBody>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p:transition spd="med">
    <p:newsfla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Foto gratuita di calcio, campo, erba"/>
          <p:cNvPicPr>
            <a:picLocks noChangeAspect="1"/>
          </p:cNvPicPr>
          <p:nvPr/>
        </p:nvPicPr>
        <p:blipFill rotWithShape="1">
          <a:blip r:embed="rId1">
            <a:alphaModFix amt="35000"/>
          </a:blip>
          <a:srcRect t="8929" b="6801"/>
          <a:stretch>
            <a:fillRect/>
          </a:stretch>
        </p:blipFill>
        <p:spPr>
          <a:xfrm>
            <a:off x="20" y="-1"/>
            <a:ext cx="12191980" cy="6858000"/>
          </a:xfrm>
          <a:prstGeom prst="rect">
            <a:avLst/>
          </a:prstGeom>
        </p:spPr>
      </p:pic>
      <p:sp>
        <p:nvSpPr>
          <p:cNvPr id="9" name="Rectangle 8"/>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6111" y="-1722669"/>
            <a:ext cx="9404723" cy="1400530"/>
          </a:xfrm>
        </p:spPr>
        <p:txBody>
          <a:bodyPr/>
          <a:lstStyle/>
          <a:p>
            <a:endParaRPr lang="en-US"/>
          </a:p>
        </p:txBody>
      </p:sp>
      <p:sp>
        <p:nvSpPr>
          <p:cNvPr id="3" name="Content Placeholder 2"/>
          <p:cNvSpPr>
            <a:spLocks noGrp="1"/>
          </p:cNvSpPr>
          <p:nvPr>
            <p:ph idx="1"/>
          </p:nvPr>
        </p:nvSpPr>
        <p:spPr>
          <a:xfrm>
            <a:off x="126665" y="174749"/>
            <a:ext cx="9923188" cy="6073650"/>
          </a:xfrm>
        </p:spPr>
        <p:txBody>
          <a:bodyPr vert="horz" lIns="91440" tIns="45720" rIns="91440" bIns="45720" rtlCol="0" anchor="t">
            <a:normAutofit/>
          </a:bodyPr>
          <a:lstStyle/>
          <a:p>
            <a:pPr>
              <a:lnSpc>
                <a:spcPct val="90000"/>
              </a:lnSpc>
              <a:buNone/>
            </a:pPr>
            <a:r>
              <a:rPr lang="en-US" sz="2800" dirty="0">
                <a:ea typeface="+mj-lt"/>
                <a:cs typeface="+mj-lt"/>
              </a:rPr>
              <a:t>try:</a:t>
            </a:r>
            <a:endParaRPr lang="en-US" sz="2800"/>
          </a:p>
          <a:p>
            <a:pPr>
              <a:lnSpc>
                <a:spcPct val="90000"/>
              </a:lnSpc>
              <a:buNone/>
            </a:pPr>
            <a:r>
              <a:rPr lang="en-US" sz="2800" dirty="0">
                <a:ea typeface="+mj-lt"/>
                <a:cs typeface="+mj-lt"/>
              </a:rPr>
              <a:t>                    </a:t>
            </a:r>
            <a:r>
              <a:rPr lang="en-US" sz="2800" dirty="0" err="1">
                <a:ea typeface="+mj-lt"/>
                <a:cs typeface="+mj-lt"/>
              </a:rPr>
              <a:t>r.raise_for_status</a:t>
            </a:r>
            <a:r>
              <a:rPr lang="en-US" sz="2800" dirty="0">
                <a:ea typeface="+mj-lt"/>
                <a:cs typeface="+mj-lt"/>
              </a:rPr>
              <a:t>()</a:t>
            </a:r>
            <a:endParaRPr lang="en-US" sz="2800"/>
          </a:p>
          <a:p>
            <a:pPr>
              <a:lnSpc>
                <a:spcPct val="90000"/>
              </a:lnSpc>
              <a:buNone/>
            </a:pPr>
            <a:r>
              <a:rPr lang="en-US" sz="2800" dirty="0">
                <a:ea typeface="+mj-lt"/>
                <a:cs typeface="+mj-lt"/>
              </a:rPr>
              <a:t>                except Exception as </a:t>
            </a:r>
            <a:r>
              <a:rPr lang="en-US" sz="2800" dirty="0" err="1">
                <a:ea typeface="+mj-lt"/>
                <a:cs typeface="+mj-lt"/>
              </a:rPr>
              <a:t>exc</a:t>
            </a:r>
            <a:r>
              <a:rPr lang="en-US" sz="2800" dirty="0">
                <a:ea typeface="+mj-lt"/>
                <a:cs typeface="+mj-lt"/>
              </a:rPr>
              <a:t>:</a:t>
            </a:r>
            <a:endParaRPr lang="en-US" sz="2800"/>
          </a:p>
          <a:p>
            <a:pPr>
              <a:lnSpc>
                <a:spcPct val="90000"/>
              </a:lnSpc>
              <a:buNone/>
            </a:pPr>
            <a:r>
              <a:rPr lang="en-US" sz="2800" dirty="0">
                <a:ea typeface="+mj-lt"/>
                <a:cs typeface="+mj-lt"/>
              </a:rPr>
              <a:t>                    print ('Connection Failure. Try again!')</a:t>
            </a:r>
            <a:endParaRPr lang="en-US" sz="2800"/>
          </a:p>
          <a:p>
            <a:pPr>
              <a:lnSpc>
                <a:spcPct val="90000"/>
              </a:lnSpc>
              <a:buNone/>
            </a:pPr>
            <a:r>
              <a:rPr lang="en-US" sz="2800" dirty="0">
                <a:ea typeface="+mj-lt"/>
                <a:cs typeface="+mj-lt"/>
              </a:rPr>
              <a:t>                    continue</a:t>
            </a:r>
            <a:endParaRPr lang="en-US" sz="2800"/>
          </a:p>
          <a:p>
            <a:pPr>
              <a:lnSpc>
                <a:spcPct val="90000"/>
              </a:lnSpc>
              <a:buNone/>
            </a:pPr>
            <a:r>
              <a:rPr lang="en-US" sz="2800" dirty="0">
                <a:ea typeface="+mj-lt"/>
                <a:cs typeface="+mj-lt"/>
              </a:rPr>
              <a:t>                </a:t>
            </a:r>
            <a:r>
              <a:rPr lang="en-US" sz="2800" dirty="0" err="1">
                <a:ea typeface="+mj-lt"/>
                <a:cs typeface="+mj-lt"/>
              </a:rPr>
              <a:t>self.display_score</a:t>
            </a:r>
            <a:r>
              <a:rPr lang="en-US" sz="2800" dirty="0">
                <a:ea typeface="+mj-lt"/>
                <a:cs typeface="+mj-lt"/>
              </a:rPr>
              <a:t>(score[0].text)</a:t>
            </a:r>
            <a:endParaRPr lang="en-US" sz="2800"/>
          </a:p>
          <a:p>
            <a:pPr>
              <a:lnSpc>
                <a:spcPct val="90000"/>
              </a:lnSpc>
              <a:buNone/>
            </a:pPr>
            <a:r>
              <a:rPr lang="en-US" sz="2800" dirty="0">
                <a:ea typeface="+mj-lt"/>
                <a:cs typeface="+mj-lt"/>
              </a:rPr>
              <a:t>        except </a:t>
            </a:r>
            <a:r>
              <a:rPr lang="en-US" sz="2800" dirty="0" err="1">
                <a:ea typeface="+mj-lt"/>
                <a:cs typeface="+mj-lt"/>
              </a:rPr>
              <a:t>KeyboardInterrupt</a:t>
            </a:r>
            <a:r>
              <a:rPr lang="en-US" sz="2800" dirty="0">
                <a:ea typeface="+mj-lt"/>
                <a:cs typeface="+mj-lt"/>
              </a:rPr>
              <a:t>:</a:t>
            </a:r>
            <a:endParaRPr lang="en-US" sz="2800"/>
          </a:p>
          <a:p>
            <a:pPr>
              <a:lnSpc>
                <a:spcPct val="90000"/>
              </a:lnSpc>
              <a:buNone/>
            </a:pPr>
            <a:r>
              <a:rPr lang="en-US" sz="2800" dirty="0">
                <a:ea typeface="+mj-lt"/>
                <a:cs typeface="+mj-lt"/>
              </a:rPr>
              <a:t>            print('interrupted!')</a:t>
            </a:r>
            <a:endParaRPr lang="en-US" sz="2800"/>
          </a:p>
          <a:p>
            <a:pPr>
              <a:lnSpc>
                <a:spcPct val="90000"/>
              </a:lnSpc>
              <a:buNone/>
            </a:pPr>
            <a:r>
              <a:rPr lang="en-US" sz="2800" dirty="0">
                <a:ea typeface="+mj-lt"/>
                <a:cs typeface="+mj-lt"/>
              </a:rPr>
              <a:t>            </a:t>
            </a:r>
            <a:endParaRPr lang="en-US" sz="2800"/>
          </a:p>
          <a:p>
            <a:pPr>
              <a:lnSpc>
                <a:spcPct val="90000"/>
              </a:lnSpc>
              <a:buNone/>
            </a:pPr>
            <a:r>
              <a:rPr lang="en-US" sz="2800" dirty="0">
                <a:ea typeface="+mj-lt"/>
                <a:cs typeface="+mj-lt"/>
              </a:rPr>
              <a:t>m=</a:t>
            </a:r>
            <a:r>
              <a:rPr lang="en-US" sz="2800" dirty="0" err="1">
                <a:ea typeface="+mj-lt"/>
                <a:cs typeface="+mj-lt"/>
              </a:rPr>
              <a:t>Cricketinfo</a:t>
            </a:r>
            <a:r>
              <a:rPr lang="en-US" sz="2800" dirty="0">
                <a:ea typeface="+mj-lt"/>
                <a:cs typeface="+mj-lt"/>
              </a:rPr>
              <a:t>()</a:t>
            </a:r>
            <a:endParaRPr lang="en-US" sz="2800"/>
          </a:p>
          <a:p>
            <a:pPr marL="0" indent="0">
              <a:lnSpc>
                <a:spcPct val="90000"/>
              </a:lnSpc>
              <a:buNone/>
            </a:pPr>
            <a:r>
              <a:rPr lang="en-US" sz="2800" dirty="0" err="1">
                <a:ea typeface="+mj-lt"/>
                <a:cs typeface="+mj-lt"/>
              </a:rPr>
              <a:t>m.get_live_matchs</a:t>
            </a:r>
            <a:r>
              <a:rPr lang="en-US" sz="2800" dirty="0">
                <a:ea typeface="+mj-lt"/>
                <a:cs typeface="+mj-lt"/>
              </a:rPr>
              <a:t>(</a:t>
            </a:r>
            <a:r>
              <a:rPr lang="en-US" sz="1700" dirty="0">
                <a:ea typeface="+mj-lt"/>
                <a:cs typeface="+mj-lt"/>
              </a:rPr>
              <a:t>)</a:t>
            </a:r>
            <a:endParaRPr lang="en-US" sz="1700"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p:cNvPicPr>
            <a:picLocks noChangeAspect="1"/>
          </p:cNvPicPr>
          <p:nvPr/>
        </p:nvPicPr>
        <p:blipFill rotWithShape="1">
          <a:blip r:embed="rId1">
            <a:alphaModFix amt="35000"/>
          </a:blip>
          <a:srcRect t="4255"/>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dirty="0"/>
              <a:t>                                           </a:t>
            </a:r>
            <a:r>
              <a:rPr lang="en-US" sz="7200" dirty="0">
                <a:latin typeface="Garamond" panose="02020404030301010803"/>
              </a:rPr>
              <a:t>Output</a:t>
            </a:r>
            <a:endParaRPr lang="en-US" sz="7200" dirty="0">
              <a:latin typeface="Garamond" panose="02020404030301010803"/>
            </a:endParaRPr>
          </a:p>
        </p:txBody>
      </p:sp>
      <p:sp>
        <p:nvSpPr>
          <p:cNvPr id="8" name="Content Placeholder 7"/>
          <p:cNvSpPr>
            <a:spLocks noGrp="1"/>
          </p:cNvSpPr>
          <p:nvPr>
            <p:ph idx="1"/>
          </p:nvPr>
        </p:nvSpPr>
        <p:spPr>
          <a:xfrm>
            <a:off x="869796" y="-4780501"/>
            <a:ext cx="8946541" cy="4195481"/>
          </a:xfrm>
        </p:spPr>
        <p:txBody>
          <a:bodyPr>
            <a:normAutofit/>
          </a:bodyPr>
          <a:lstStyle/>
          <a:p>
            <a:endParaRPr lang="en-US"/>
          </a:p>
        </p:txBody>
      </p:sp>
      <p:sp>
        <p:nvSpPr>
          <p:cNvPr id="11" name="Rectangle 10"/>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p:cNvPicPr>
            <a:picLocks noChangeAspect="1"/>
          </p:cNvPicPr>
          <p:nvPr/>
        </p:nvPicPr>
        <p:blipFill rotWithShape="1">
          <a:blip r:embed="rId1">
            <a:alphaModFix amt="35000"/>
          </a:blip>
          <a:srcRect l="20875" r="17347"/>
          <a:stretch>
            <a:fillRect/>
          </a:stretch>
        </p:blipFill>
        <p:spPr>
          <a:xfrm>
            <a:off x="20" y="-1"/>
            <a:ext cx="12191980" cy="6858000"/>
          </a:xfrm>
          <a:prstGeom prst="rect">
            <a:avLst/>
          </a:prstGeom>
        </p:spPr>
      </p:pic>
      <p:sp>
        <p:nvSpPr>
          <p:cNvPr id="25" name="Rectangle 10"/>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Title 1"/>
          <p:cNvSpPr>
            <a:spLocks noGrp="1"/>
          </p:cNvSpPr>
          <p:nvPr>
            <p:ph type="title"/>
          </p:nvPr>
        </p:nvSpPr>
        <p:spPr>
          <a:xfrm>
            <a:off x="560079" y="-1624347"/>
            <a:ext cx="9404723" cy="1400530"/>
          </a:xfrm>
        </p:spPr>
        <p:txBody>
          <a:bodyPr/>
          <a:lstStyle/>
          <a:p>
            <a:endParaRPr lang="en-US"/>
          </a:p>
        </p:txBody>
      </p:sp>
      <p:sp>
        <p:nvSpPr>
          <p:cNvPr id="26" name="Content Placeholder 7"/>
          <p:cNvSpPr>
            <a:spLocks noGrp="1"/>
          </p:cNvSpPr>
          <p:nvPr>
            <p:ph idx="1"/>
          </p:nvPr>
        </p:nvSpPr>
        <p:spPr>
          <a:xfrm>
            <a:off x="1349118" y="7288595"/>
            <a:ext cx="8946541" cy="4195481"/>
          </a:xfrm>
        </p:spPr>
        <p:txBody>
          <a:bodyPr>
            <a:norm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picture containing grass, outdoor&#10;&#10;Description automatically generated"/>
          <p:cNvPicPr>
            <a:picLocks noChangeAspect="1"/>
          </p:cNvPicPr>
          <p:nvPr/>
        </p:nvPicPr>
        <p:blipFill rotWithShape="1">
          <a:blip r:embed="rId1">
            <a:alphaModFix amt="35000"/>
          </a:blip>
          <a:srcRect t="42326" r="-1" b="19846"/>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a:latin typeface="Garamond" panose="02020404030301010803"/>
              </a:rPr>
              <a:t>CONCLUSION :</a:t>
            </a:r>
            <a:endParaRPr lang="en-US">
              <a:latin typeface="Garamond" panose="02020404030301010803"/>
            </a:endParaRPr>
          </a:p>
        </p:txBody>
      </p:sp>
      <p:sp>
        <p:nvSpPr>
          <p:cNvPr id="12" name="Content Placeholder 11"/>
          <p:cNvSpPr>
            <a:spLocks noGrp="1"/>
          </p:cNvSpPr>
          <p:nvPr>
            <p:ph idx="1"/>
          </p:nvPr>
        </p:nvSpPr>
        <p:spPr>
          <a:xfrm>
            <a:off x="710022" y="1229467"/>
            <a:ext cx="11097346" cy="5375351"/>
          </a:xfrm>
        </p:spPr>
        <p:txBody>
          <a:bodyPr vert="horz" lIns="91440" tIns="45720" rIns="91440" bIns="45720" rtlCol="0" anchor="t">
            <a:normAutofit/>
          </a:bodyPr>
          <a:lstStyle/>
          <a:p>
            <a:pPr>
              <a:buNone/>
            </a:pPr>
            <a:r>
              <a:rPr lang="en-US" dirty="0">
                <a:ea typeface="+mj-lt"/>
                <a:cs typeface="+mj-lt"/>
              </a:rPr>
              <a:t>We have successfully developed the project of cricket alerts in python that will display the live score. </a:t>
            </a:r>
            <a:endParaRPr lang="en-US"/>
          </a:p>
          <a:p>
            <a:pPr>
              <a:buNone/>
            </a:pPr>
            <a:r>
              <a:rPr lang="en-US" dirty="0">
                <a:ea typeface="+mj-lt"/>
                <a:cs typeface="+mj-lt"/>
              </a:rPr>
              <a:t>we came across the installation of the different modules to our idle.</a:t>
            </a:r>
            <a:endParaRPr lang="en-US"/>
          </a:p>
          <a:p>
            <a:pPr>
              <a:buNone/>
            </a:pPr>
            <a:r>
              <a:rPr lang="en-US" dirty="0">
                <a:ea typeface="+mj-lt"/>
                <a:cs typeface="+mj-lt"/>
              </a:rPr>
              <a:t>we learnt how to use </a:t>
            </a:r>
            <a:r>
              <a:rPr lang="en-US" dirty="0" err="1">
                <a:ea typeface="+mj-lt"/>
                <a:cs typeface="+mj-lt"/>
              </a:rPr>
              <a:t>tkinter</a:t>
            </a:r>
            <a:r>
              <a:rPr lang="en-US" dirty="0">
                <a:ea typeface="+mj-lt"/>
                <a:cs typeface="+mj-lt"/>
              </a:rPr>
              <a:t> module to make GUI to display the score.</a:t>
            </a:r>
            <a:endParaRPr lang="en-US"/>
          </a:p>
          <a:p>
            <a:pPr>
              <a:buNone/>
            </a:pPr>
            <a:r>
              <a:rPr lang="en-US" dirty="0">
                <a:ea typeface="+mj-lt"/>
                <a:cs typeface="+mj-lt"/>
              </a:rPr>
              <a:t>we learnt how to use requests </a:t>
            </a:r>
            <a:r>
              <a:rPr lang="en-US" dirty="0" err="1">
                <a:ea typeface="+mj-lt"/>
                <a:cs typeface="+mj-lt"/>
              </a:rPr>
              <a:t>moule</a:t>
            </a:r>
            <a:r>
              <a:rPr lang="en-US" dirty="0">
                <a:ea typeface="+mj-lt"/>
                <a:cs typeface="+mj-lt"/>
              </a:rPr>
              <a:t> to scrap the data from the different websites</a:t>
            </a:r>
            <a:endParaRPr lang="en-US"/>
          </a:p>
          <a:p>
            <a:pPr>
              <a:buNone/>
            </a:pPr>
            <a:r>
              <a:rPr lang="en-US" dirty="0">
                <a:ea typeface="+mj-lt"/>
                <a:cs typeface="+mj-lt"/>
              </a:rPr>
              <a:t>And from bs4 module, we understood the usage of </a:t>
            </a:r>
            <a:r>
              <a:rPr lang="en-US" dirty="0" err="1">
                <a:ea typeface="+mj-lt"/>
                <a:cs typeface="+mj-lt"/>
              </a:rPr>
              <a:t>Beautifulsoup</a:t>
            </a:r>
            <a:r>
              <a:rPr lang="en-US" dirty="0">
                <a:ea typeface="+mj-lt"/>
                <a:cs typeface="+mj-lt"/>
              </a:rPr>
              <a:t> function and  how to convert the unstructured data into the structured xml format.</a:t>
            </a:r>
            <a:endParaRPr lang="en-US"/>
          </a:p>
          <a:p>
            <a:pPr>
              <a:buNone/>
            </a:pPr>
            <a:r>
              <a:rPr lang="en-US" dirty="0">
                <a:ea typeface="+mj-lt"/>
                <a:cs typeface="+mj-lt"/>
              </a:rPr>
              <a:t>we  came across the exception handlings, we implemented exception </a:t>
            </a:r>
            <a:r>
              <a:rPr lang="en-US" dirty="0" err="1">
                <a:ea typeface="+mj-lt"/>
                <a:cs typeface="+mj-lt"/>
              </a:rPr>
              <a:t>hanlings</a:t>
            </a:r>
            <a:endParaRPr lang="en-US"/>
          </a:p>
          <a:p>
            <a:pPr>
              <a:buNone/>
            </a:pPr>
            <a:r>
              <a:rPr lang="en-US" dirty="0">
                <a:ea typeface="+mj-lt"/>
                <a:cs typeface="+mj-lt"/>
              </a:rPr>
              <a:t>In </a:t>
            </a:r>
            <a:r>
              <a:rPr lang="en-US" dirty="0" err="1">
                <a:ea typeface="+mj-lt"/>
                <a:cs typeface="+mj-lt"/>
              </a:rPr>
              <a:t>requried</a:t>
            </a:r>
            <a:r>
              <a:rPr lang="en-US" dirty="0">
                <a:ea typeface="+mj-lt"/>
                <a:cs typeface="+mj-lt"/>
              </a:rPr>
              <a:t> </a:t>
            </a:r>
            <a:r>
              <a:rPr lang="en-US" dirty="0" err="1">
                <a:ea typeface="+mj-lt"/>
                <a:cs typeface="+mj-lt"/>
              </a:rPr>
              <a:t>areas.And</a:t>
            </a:r>
            <a:r>
              <a:rPr lang="en-US" dirty="0">
                <a:ea typeface="+mj-lt"/>
                <a:cs typeface="+mj-lt"/>
              </a:rPr>
              <a:t> also we learnt about the time and sys modules.</a:t>
            </a:r>
            <a:endParaRPr lang="en-US"/>
          </a:p>
          <a:p>
            <a:pPr>
              <a:buNone/>
            </a:pPr>
            <a:r>
              <a:rPr lang="en-US" dirty="0">
                <a:ea typeface="+mj-lt"/>
                <a:cs typeface="+mj-lt"/>
              </a:rPr>
              <a:t>Also, we learned how to scrap the live data from any website and refine it for use.</a:t>
            </a:r>
            <a:endParaRPr lang="en-US"/>
          </a:p>
          <a:p>
            <a:pPr marL="0" indent="0">
              <a:buNone/>
            </a:pPr>
            <a:endParaRPr lang="en-US" dirty="0"/>
          </a:p>
        </p:txBody>
      </p:sp>
      <p:sp>
        <p:nvSpPr>
          <p:cNvPr id="15" name="Rectangle 14"/>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9631684" y="6657944"/>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a:t>
            </a:r>
            <a:r>
              <a:rPr lang="en-US" sz="700">
                <a:solidFill>
                  <a:srgbClr val="FFFFFF"/>
                </a:solidFill>
              </a:rPr>
              <a:t>.</a:t>
            </a:r>
            <a:endParaRPr lang="en-US" sz="700">
              <a:solidFill>
                <a:srgbClr val="FFFFFF"/>
              </a:solidFill>
            </a:endParaRPr>
          </a:p>
        </p:txBody>
      </p:sp>
    </p:spTree>
  </p:cSld>
  <p:clrMapOvr>
    <a:masterClrMapping/>
  </p:clrMapOvr>
  <p:transition spd="slow">
    <p:wedg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ss, sky, building, outdoor&#10;&#10;Description automatically generated"/>
          <p:cNvPicPr>
            <a:picLocks noChangeAspect="1"/>
          </p:cNvPicPr>
          <p:nvPr/>
        </p:nvPicPr>
        <p:blipFill rotWithShape="1">
          <a:blip r:embed="rId1">
            <a:alphaModFix amt="35000"/>
          </a:blip>
          <a:srcRect t="25000"/>
          <a:stretch>
            <a:fillRect/>
          </a:stretch>
        </p:blipFill>
        <p:spPr>
          <a:xfrm>
            <a:off x="20" y="-1"/>
            <a:ext cx="12191980" cy="685800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6337" y="-1513734"/>
            <a:ext cx="9404723" cy="1400530"/>
          </a:xfrm>
        </p:spPr>
        <p:txBody>
          <a:bodyPr/>
          <a:lstStyle/>
          <a:p>
            <a:endParaRPr lang="en-US"/>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pPr marL="0" indent="0">
              <a:buNone/>
            </a:pPr>
            <a:r>
              <a:rPr lang="en-US" dirty="0"/>
              <a:t> </a:t>
            </a:r>
            <a:r>
              <a:rPr lang="en-US" sz="9600" dirty="0">
                <a:latin typeface="Sitka Banner"/>
              </a:rPr>
              <a:t>THANK </a:t>
            </a:r>
            <a:endParaRPr lang="en-US" sz="9600" dirty="0">
              <a:latin typeface="Sitka Banner"/>
            </a:endParaRPr>
          </a:p>
          <a:p>
            <a:pPr marL="0" indent="0">
              <a:buClr>
                <a:srgbClr val="8AD0D6"/>
              </a:buClr>
              <a:buNone/>
            </a:pPr>
            <a:r>
              <a:rPr lang="en-US" sz="9600" dirty="0">
                <a:latin typeface="Sitka Banner"/>
              </a:rPr>
              <a:t>         </a:t>
            </a:r>
            <a:endParaRPr lang="en-US" sz="9600" dirty="0">
              <a:latin typeface="Sitka Banner"/>
            </a:endParaRPr>
          </a:p>
          <a:p>
            <a:pPr marL="0" indent="0">
              <a:buNone/>
            </a:pPr>
            <a:r>
              <a:rPr lang="en-US" sz="9600" dirty="0">
                <a:latin typeface="Sitka Banner"/>
              </a:rPr>
              <a:t>               YOU</a:t>
            </a:r>
            <a:endParaRPr lang="en-US" sz="9600" dirty="0">
              <a:latin typeface="Sitka Banner"/>
            </a:endParaRPr>
          </a:p>
        </p:txBody>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ss, sky, outdoor, green&#10;&#10;Description automatically generated"/>
          <p:cNvPicPr>
            <a:picLocks noChangeAspect="1"/>
          </p:cNvPicPr>
          <p:nvPr/>
        </p:nvPicPr>
        <p:blipFill rotWithShape="1">
          <a:blip r:embed="rId1">
            <a:alphaModFix amt="35000"/>
          </a:blip>
          <a:srcRect t="6551" b="9179"/>
          <a:stretch>
            <a:fillRect/>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pPr>
              <a:lnSpc>
                <a:spcPct val="90000"/>
              </a:lnSpc>
            </a:pPr>
            <a:br>
              <a:rPr lang="en-US" sz="2800">
                <a:solidFill>
                  <a:srgbClr val="FFFFFF"/>
                </a:solidFill>
              </a:rPr>
            </a:br>
            <a:r>
              <a:rPr lang="en-US" sz="2800">
                <a:solidFill>
                  <a:srgbClr val="FFFFFF"/>
                </a:solidFill>
              </a:rPr>
              <a:t>Project Details :</a:t>
            </a:r>
            <a:br>
              <a:rPr lang="en-US" sz="2800">
                <a:solidFill>
                  <a:srgbClr val="FFFFFF"/>
                </a:solidFill>
              </a:rPr>
            </a:br>
            <a:endParaRPr lang="en-US" sz="2800">
              <a:solidFill>
                <a:srgbClr val="FFFFFF"/>
              </a:solidFill>
            </a:endParaRPr>
          </a:p>
        </p:txBody>
      </p:sp>
      <p:sp>
        <p:nvSpPr>
          <p:cNvPr id="9" name="Content Placeholder 8"/>
          <p:cNvSpPr>
            <a:spLocks noGrp="1"/>
          </p:cNvSpPr>
          <p:nvPr>
            <p:ph idx="1"/>
          </p:nvPr>
        </p:nvSpPr>
        <p:spPr/>
        <p:txBody>
          <a:bodyPr>
            <a:normAutofit/>
          </a:bodyPr>
          <a:lstStyle/>
          <a:p>
            <a:r>
              <a:rPr lang="en-US">
                <a:solidFill>
                  <a:srgbClr val="FFFFFF"/>
                </a:solidFill>
                <a:ea typeface="+mn-lt"/>
                <a:cs typeface="+mn-lt"/>
              </a:rPr>
              <a:t>UNDER THE GUIDANCE OF:  MOHAMMAD MISKEEN ALI</a:t>
            </a:r>
            <a:endParaRPr lang="en-US">
              <a:solidFill>
                <a:srgbClr val="FFFFFF"/>
              </a:solidFill>
              <a:ea typeface="+mn-lt"/>
              <a:cs typeface="+mn-lt"/>
            </a:endParaRPr>
          </a:p>
          <a:p>
            <a:pPr>
              <a:buSzPct val="115000"/>
            </a:pPr>
            <a:r>
              <a:rPr lang="en-US">
                <a:solidFill>
                  <a:srgbClr val="FFFFFF"/>
                </a:solidFill>
                <a:ea typeface="+mn-lt"/>
                <a:cs typeface="+mn-lt"/>
              </a:rPr>
              <a:t>GROUP  13  DETAILS:-</a:t>
            </a:r>
            <a:endParaRPr lang="en-US">
              <a:solidFill>
                <a:srgbClr val="FFFFFF"/>
              </a:solidFill>
            </a:endParaRPr>
          </a:p>
          <a:p>
            <a:pPr>
              <a:buSzPct val="115000"/>
            </a:pPr>
            <a:r>
              <a:rPr lang="en-US">
                <a:solidFill>
                  <a:srgbClr val="FFFFFF"/>
                </a:solidFill>
                <a:ea typeface="+mn-lt"/>
                <a:cs typeface="+mn-lt"/>
              </a:rPr>
              <a:t>1-DHEERJ    PULIME                                                         AP21110010935</a:t>
            </a:r>
            <a:endParaRPr lang="en-US">
              <a:solidFill>
                <a:srgbClr val="FFFFFF"/>
              </a:solidFill>
            </a:endParaRPr>
          </a:p>
          <a:p>
            <a:pPr>
              <a:buSzPct val="115000"/>
            </a:pPr>
            <a:r>
              <a:rPr lang="en-US">
                <a:solidFill>
                  <a:srgbClr val="FFFFFF"/>
                </a:solidFill>
                <a:ea typeface="+mn-lt"/>
                <a:cs typeface="+mn-lt"/>
              </a:rPr>
              <a:t>2-GANESH SESHA SAI AKHIL                                         AP21110010931</a:t>
            </a:r>
            <a:endParaRPr lang="en-US">
              <a:solidFill>
                <a:srgbClr val="FFFFFF"/>
              </a:solidFill>
            </a:endParaRPr>
          </a:p>
          <a:p>
            <a:pPr>
              <a:buSzPct val="115000"/>
            </a:pPr>
            <a:r>
              <a:rPr lang="en-US">
                <a:solidFill>
                  <a:srgbClr val="FFFFFF"/>
                </a:solidFill>
                <a:ea typeface="+mn-lt"/>
                <a:cs typeface="+mn-lt"/>
              </a:rPr>
              <a:t>3-VRIJESHWAR SINGH                                                     AP21110010922</a:t>
            </a:r>
            <a:endParaRPr lang="en-US">
              <a:solidFill>
                <a:srgbClr val="FFFFFF"/>
              </a:solidFill>
            </a:endParaRPr>
          </a:p>
          <a:p>
            <a:pPr>
              <a:buSzPct val="115000"/>
            </a:pPr>
            <a:r>
              <a:rPr lang="en-US">
                <a:solidFill>
                  <a:srgbClr val="FFFFFF"/>
                </a:solidFill>
                <a:ea typeface="+mn-lt"/>
                <a:cs typeface="+mn-lt"/>
              </a:rPr>
              <a:t>4-SAI AKASH  PATNANA                                                  AP21110010945</a:t>
            </a:r>
            <a:endParaRPr lang="en-US">
              <a:solidFill>
                <a:srgbClr val="FFFFFF"/>
              </a:solidFill>
            </a:endParaRPr>
          </a:p>
          <a:p>
            <a:pPr>
              <a:buSzPct val="115000"/>
            </a:pPr>
            <a:endParaRPr lang="en-US">
              <a:solidFill>
                <a:srgbClr val="FFFFFF"/>
              </a:solidFill>
            </a:endParaRPr>
          </a:p>
        </p:txBody>
      </p:sp>
      <p:sp>
        <p:nvSpPr>
          <p:cNvPr id="5" name="TextBox 4"/>
          <p:cNvSpPr txBox="1"/>
          <p:nvPr/>
        </p:nvSpPr>
        <p:spPr>
          <a:xfrm>
            <a:off x="9670156" y="6657945"/>
            <a:ext cx="25218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BY-NC-ND</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ss, outdoor, sport&#10;&#10;Description automatically generated"/>
          <p:cNvPicPr>
            <a:picLocks noChangeAspect="1"/>
          </p:cNvPicPr>
          <p:nvPr/>
        </p:nvPicPr>
        <p:blipFill rotWithShape="1">
          <a:blip r:embed="rId1">
            <a:alphaModFix amt="35000"/>
          </a:blip>
          <a:srcRect b="15730"/>
          <a:stretch>
            <a:fillRect/>
          </a:stretch>
        </p:blipFill>
        <p:spPr>
          <a:xfrm>
            <a:off x="20" y="-1"/>
            <a:ext cx="12191980" cy="6858000"/>
          </a:xfrm>
          <a:prstGeom prst="rect">
            <a:avLst/>
          </a:prstGeom>
        </p:spPr>
      </p:pic>
      <p:sp>
        <p:nvSpPr>
          <p:cNvPr id="2" name="Title 1"/>
          <p:cNvSpPr>
            <a:spLocks noGrp="1"/>
          </p:cNvSpPr>
          <p:nvPr>
            <p:ph type="title"/>
          </p:nvPr>
        </p:nvSpPr>
        <p:spPr>
          <a:xfrm>
            <a:off x="115532" y="343036"/>
            <a:ext cx="10781066" cy="1647996"/>
          </a:xfrm>
        </p:spPr>
        <p:txBody>
          <a:bodyPr>
            <a:normAutofit/>
          </a:bodyPr>
          <a:lstStyle/>
          <a:p>
            <a:r>
              <a:rPr lang="en-US" dirty="0">
                <a:solidFill>
                  <a:srgbClr val="FFFFFF"/>
                </a:solidFill>
                <a:latin typeface="Garamond" panose="02020404030301010803"/>
              </a:rPr>
              <a:t>AGENDA</a:t>
            </a:r>
            <a:endParaRPr lang="en-US" dirty="0">
              <a:solidFill>
                <a:srgbClr val="FFFFFF"/>
              </a:solidFill>
              <a:latin typeface="Garamond" panose="02020404030301010803"/>
            </a:endParaRPr>
          </a:p>
        </p:txBody>
      </p:sp>
      <p:sp>
        <p:nvSpPr>
          <p:cNvPr id="78" name="Content Placeholder 77"/>
          <p:cNvSpPr>
            <a:spLocks noGrp="1"/>
          </p:cNvSpPr>
          <p:nvPr>
            <p:ph idx="1"/>
          </p:nvPr>
        </p:nvSpPr>
        <p:spPr>
          <a:xfrm>
            <a:off x="1295401" y="2470900"/>
            <a:ext cx="9601196" cy="4191548"/>
          </a:xfrm>
        </p:spPr>
        <p:txBody>
          <a:bodyPr vert="horz" lIns="91440" tIns="45720" rIns="91440" bIns="45720" rtlCol="0" anchor="t">
            <a:noAutofit/>
          </a:bodyPr>
          <a:lstStyle/>
          <a:p>
            <a:pPr>
              <a:lnSpc>
                <a:spcPct val="90000"/>
              </a:lnSpc>
            </a:pPr>
            <a:r>
              <a:rPr lang="en-US" sz="2000" dirty="0">
                <a:solidFill>
                  <a:srgbClr val="FFFFFF"/>
                </a:solidFill>
              </a:rPr>
              <a:t>1-Introduction</a:t>
            </a:r>
            <a:endParaRPr lang="en-US" sz="2000" dirty="0">
              <a:solidFill>
                <a:srgbClr val="FFFFFF"/>
              </a:solidFill>
            </a:endParaRPr>
          </a:p>
          <a:p>
            <a:pPr>
              <a:lnSpc>
                <a:spcPct val="90000"/>
              </a:lnSpc>
            </a:pPr>
            <a:r>
              <a:rPr lang="en-US" sz="2000" dirty="0">
                <a:solidFill>
                  <a:srgbClr val="FFFFFF"/>
                </a:solidFill>
              </a:rPr>
              <a:t>2-Aim of the object</a:t>
            </a:r>
            <a:endParaRPr lang="en-US" sz="2000" dirty="0">
              <a:solidFill>
                <a:srgbClr val="FFFFFF"/>
              </a:solidFill>
            </a:endParaRPr>
          </a:p>
          <a:p>
            <a:pPr>
              <a:lnSpc>
                <a:spcPct val="90000"/>
              </a:lnSpc>
            </a:pPr>
            <a:r>
              <a:rPr lang="en-US" sz="2000" dirty="0">
                <a:solidFill>
                  <a:srgbClr val="FFFFFF"/>
                </a:solidFill>
              </a:rPr>
              <a:t>3-Abstract</a:t>
            </a:r>
            <a:endParaRPr lang="en-US" sz="2000" dirty="0">
              <a:solidFill>
                <a:srgbClr val="FFFFFF"/>
              </a:solidFill>
            </a:endParaRPr>
          </a:p>
          <a:p>
            <a:pPr>
              <a:lnSpc>
                <a:spcPct val="90000"/>
              </a:lnSpc>
            </a:pPr>
            <a:r>
              <a:rPr lang="en-US" sz="2000" dirty="0">
                <a:solidFill>
                  <a:srgbClr val="FFFFFF"/>
                </a:solidFill>
              </a:rPr>
              <a:t>4-technology used</a:t>
            </a:r>
            <a:endParaRPr lang="en-US" sz="2000" dirty="0">
              <a:solidFill>
                <a:srgbClr val="FFFFFF"/>
              </a:solidFill>
            </a:endParaRPr>
          </a:p>
          <a:p>
            <a:pPr>
              <a:lnSpc>
                <a:spcPct val="90000"/>
              </a:lnSpc>
            </a:pPr>
            <a:r>
              <a:rPr lang="en-US" sz="2000" dirty="0">
                <a:solidFill>
                  <a:srgbClr val="FFFFFF"/>
                </a:solidFill>
              </a:rPr>
              <a:t>4-Methodology</a:t>
            </a:r>
            <a:endParaRPr lang="en-US" sz="2000" dirty="0">
              <a:solidFill>
                <a:srgbClr val="FFFFFF"/>
              </a:solidFill>
            </a:endParaRPr>
          </a:p>
          <a:p>
            <a:pPr>
              <a:lnSpc>
                <a:spcPct val="90000"/>
              </a:lnSpc>
            </a:pPr>
            <a:r>
              <a:rPr lang="en-US" sz="2000" dirty="0">
                <a:solidFill>
                  <a:srgbClr val="FFFFFF"/>
                </a:solidFill>
              </a:rPr>
              <a:t>5-modules used</a:t>
            </a:r>
            <a:endParaRPr lang="en-US" sz="2000" dirty="0">
              <a:solidFill>
                <a:srgbClr val="FFFFFF"/>
              </a:solidFill>
            </a:endParaRPr>
          </a:p>
          <a:p>
            <a:pPr>
              <a:lnSpc>
                <a:spcPct val="90000"/>
              </a:lnSpc>
            </a:pPr>
            <a:r>
              <a:rPr lang="en-US" sz="2000" dirty="0">
                <a:solidFill>
                  <a:srgbClr val="FFFFFF"/>
                </a:solidFill>
              </a:rPr>
              <a:t>6-running code</a:t>
            </a:r>
            <a:endParaRPr lang="en-US" sz="2000" dirty="0">
              <a:solidFill>
                <a:srgbClr val="FFFFFF"/>
              </a:solidFill>
            </a:endParaRPr>
          </a:p>
          <a:p>
            <a:pPr>
              <a:lnSpc>
                <a:spcPct val="90000"/>
              </a:lnSpc>
            </a:pPr>
            <a:r>
              <a:rPr lang="en-US" sz="2000" dirty="0">
                <a:solidFill>
                  <a:srgbClr val="FFFFFF"/>
                </a:solidFill>
              </a:rPr>
              <a:t>7-output</a:t>
            </a:r>
            <a:endParaRPr lang="en-US" sz="2000" dirty="0">
              <a:solidFill>
                <a:srgbClr val="FFFFFF"/>
              </a:solidFill>
            </a:endParaRPr>
          </a:p>
          <a:p>
            <a:pPr>
              <a:lnSpc>
                <a:spcPct val="90000"/>
              </a:lnSpc>
            </a:pPr>
            <a:r>
              <a:rPr lang="en-US" sz="2000" dirty="0">
                <a:solidFill>
                  <a:srgbClr val="FFFFFF"/>
                </a:solidFill>
              </a:rPr>
              <a:t>8-conclusion</a:t>
            </a:r>
            <a:endParaRPr lang="en-US" sz="2000" dirty="0">
              <a:solidFill>
                <a:srgbClr val="FFFFFF"/>
              </a:solidFill>
            </a:endParaRPr>
          </a:p>
          <a:p>
            <a:pPr>
              <a:lnSpc>
                <a:spcPct val="90000"/>
              </a:lnSpc>
            </a:pPr>
            <a:r>
              <a:rPr lang="en-US" sz="2000" dirty="0">
                <a:solidFill>
                  <a:srgbClr val="FFFFFF"/>
                </a:solidFill>
              </a:rPr>
              <a:t>9-references</a:t>
            </a:r>
            <a:endParaRPr lang="en-US" sz="2000" dirty="0">
              <a:solidFill>
                <a:srgbClr val="FFFFFF"/>
              </a:solidFill>
            </a:endParaRPr>
          </a:p>
        </p:txBody>
      </p:sp>
      <p:sp>
        <p:nvSpPr>
          <p:cNvPr id="5" name="TextBox 4"/>
          <p:cNvSpPr txBox="1"/>
          <p:nvPr/>
        </p:nvSpPr>
        <p:spPr>
          <a:xfrm>
            <a:off x="9859310" y="6657945"/>
            <a:ext cx="233269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transition spd="slow">
    <p:wheel spokes="8"/>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descr="A picture containing mountain, grass, outdoor, nature&#10;&#10;Description automatically generated"/>
          <p:cNvPicPr>
            <a:picLocks noChangeAspect="1"/>
          </p:cNvPicPr>
          <p:nvPr/>
        </p:nvPicPr>
        <p:blipFill rotWithShape="1">
          <a:blip r:embed="rId1">
            <a:alphaModFix amt="35000"/>
          </a:blip>
          <a:srcRect t="15730"/>
          <a:stretch>
            <a:fillRect/>
          </a:stretch>
        </p:blipFill>
        <p:spPr>
          <a:xfrm>
            <a:off x="20" y="10"/>
            <a:ext cx="12191980" cy="6857990"/>
          </a:xfrm>
          <a:prstGeom prst="rect">
            <a:avLst/>
          </a:prstGeom>
        </p:spPr>
      </p:pic>
      <p:sp>
        <p:nvSpPr>
          <p:cNvPr id="2" name="Title 1"/>
          <p:cNvSpPr>
            <a:spLocks noGrp="1"/>
          </p:cNvSpPr>
          <p:nvPr>
            <p:ph type="title"/>
          </p:nvPr>
        </p:nvSpPr>
        <p:spPr/>
        <p:txBody>
          <a:bodyPr vert="horz" lIns="91440" tIns="45720" rIns="91440" bIns="45720" rtlCol="0">
            <a:normAutofit/>
          </a:bodyPr>
          <a:lstStyle/>
          <a:p>
            <a:r>
              <a:rPr lang="en-US">
                <a:solidFill>
                  <a:srgbClr val="FFFFFF"/>
                </a:solidFill>
              </a:rPr>
              <a:t>                     </a:t>
            </a:r>
            <a:r>
              <a:rPr lang="en-US" b="1" i="1">
                <a:solidFill>
                  <a:srgbClr val="FFFFFF"/>
                </a:solidFill>
                <a:latin typeface="Garamond" panose="02020404030301010803"/>
              </a:rPr>
              <a:t>INTRODUCTION</a:t>
            </a:r>
            <a:endParaRPr lang="en-US" b="1" i="1">
              <a:solidFill>
                <a:srgbClr val="FFFFFF"/>
              </a:solidFill>
              <a:latin typeface="Garamond" panose="02020404030301010803"/>
            </a:endParaRPr>
          </a:p>
        </p:txBody>
      </p:sp>
      <p:sp>
        <p:nvSpPr>
          <p:cNvPr id="62" name="Content Placeholder 34"/>
          <p:cNvSpPr>
            <a:spLocks noGrp="1"/>
          </p:cNvSpPr>
          <p:nvPr>
            <p:ph idx="1"/>
          </p:nvPr>
        </p:nvSpPr>
        <p:spPr/>
        <p:txBody>
          <a:bodyPr vert="horz" lIns="91440" tIns="45720" rIns="91440" bIns="45720" rtlCol="0">
            <a:normAutofit/>
          </a:bodyPr>
          <a:lstStyle/>
          <a:p>
            <a:pPr>
              <a:lnSpc>
                <a:spcPct val="90000"/>
              </a:lnSpc>
            </a:pPr>
            <a:r>
              <a:rPr lang="en-US" sz="1900">
                <a:solidFill>
                  <a:srgbClr val="FFFFFF"/>
                </a:solidFill>
                <a:ea typeface="+mj-lt"/>
                <a:cs typeface="+mj-lt"/>
              </a:rPr>
              <a:t>Cricket fans, raise your foam fingers if you have been looking for a quicker way to share scores and updates with your friends. Even if you aren’t a sports enthusiast, think about the number of fans who are out there looking for an option like this on their phones. Sports websites do offer live scores on their page which is what the majority of the people follow to stay updated on live updates if they are not watching a match.</a:t>
            </a:r>
            <a:endParaRPr lang="en-US" sz="1900">
              <a:solidFill>
                <a:srgbClr val="FFFFFF"/>
              </a:solidFill>
            </a:endParaRPr>
          </a:p>
          <a:p>
            <a:pPr>
              <a:lnSpc>
                <a:spcPct val="90000"/>
              </a:lnSpc>
              <a:buClr>
                <a:srgbClr val="8AD0D6"/>
              </a:buClr>
            </a:pPr>
            <a:r>
              <a:rPr lang="en-US" sz="1900">
                <a:solidFill>
                  <a:srgbClr val="FFFFFF"/>
                </a:solidFill>
                <a:ea typeface="+mj-lt"/>
                <a:cs typeface="+mj-lt"/>
              </a:rPr>
              <a:t>                But the thing with these websites is that you have to keep staring at the page or refreshing it to get the latest score which can be quite unproductive if you are in the middle of important work. Moreover, every time you want to share the joy of a SIX or a wicket with your friend, you have to manually share it via a messaging app.</a:t>
            </a:r>
            <a:endParaRPr lang="en-US" sz="1900">
              <a:solidFill>
                <a:srgbClr val="FFFFFF"/>
              </a:solidFill>
            </a:endParaRPr>
          </a:p>
          <a:p>
            <a:pPr>
              <a:lnSpc>
                <a:spcPct val="90000"/>
              </a:lnSpc>
              <a:buClr>
                <a:srgbClr val="8AD0D6"/>
              </a:buClr>
            </a:pPr>
            <a:r>
              <a:rPr lang="en-US" sz="1900">
                <a:solidFill>
                  <a:srgbClr val="FFFFFF"/>
                </a:solidFill>
                <a:ea typeface="+mj-lt"/>
                <a:cs typeface="+mj-lt"/>
              </a:rPr>
              <a:t>                But now, you can build a better solution for the millions of sports fans (including yourself if you raised your foam finger) and even learn important concepts in that process. </a:t>
            </a:r>
            <a:endParaRPr lang="en-US" sz="1900">
              <a:solidFill>
                <a:srgbClr val="FFFFFF"/>
              </a:solidFill>
            </a:endParaRPr>
          </a:p>
          <a:p>
            <a:pPr>
              <a:lnSpc>
                <a:spcPct val="90000"/>
              </a:lnSpc>
              <a:buClr>
                <a:srgbClr val="8AD0D6"/>
              </a:buClr>
            </a:pPr>
            <a:endParaRPr lang="en-US" sz="1900">
              <a:solidFill>
                <a:srgbClr val="FFFFFF"/>
              </a:solidFill>
            </a:endParaRPr>
          </a:p>
        </p:txBody>
      </p:sp>
      <p:sp>
        <p:nvSpPr>
          <p:cNvPr id="10" name="TextBox 9"/>
          <p:cNvSpPr txBox="1"/>
          <p:nvPr/>
        </p:nvSpPr>
        <p:spPr>
          <a:xfrm>
            <a:off x="9670156" y="6657945"/>
            <a:ext cx="25218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BY-NC-ND</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ricket Images | Free Photos, PNG &amp; PSD Mockups, HD Wallpapers ..."/>
          <p:cNvPicPr>
            <a:picLocks noChangeAspect="1"/>
          </p:cNvPicPr>
          <p:nvPr/>
        </p:nvPicPr>
        <p:blipFill rotWithShape="1">
          <a:blip r:embed="rId1">
            <a:alphaModFix amt="35000"/>
          </a:blip>
          <a:srcRect t="9331" b="6400"/>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a:ea typeface="+mj-lt"/>
                <a:cs typeface="+mj-lt"/>
              </a:rPr>
              <a:t>AIM OF THE PROJECT</a:t>
            </a:r>
            <a:endParaRPr lang="en-US"/>
          </a:p>
        </p:txBody>
      </p:sp>
      <p:sp>
        <p:nvSpPr>
          <p:cNvPr id="8" name="Content Placeholder 7"/>
          <p:cNvSpPr>
            <a:spLocks noGrp="1"/>
          </p:cNvSpPr>
          <p:nvPr>
            <p:ph idx="1"/>
          </p:nvPr>
        </p:nvSpPr>
        <p:spPr/>
        <p:txBody>
          <a:bodyPr vert="horz" lIns="91440" tIns="45720" rIns="91440" bIns="45720" rtlCol="0" anchor="t">
            <a:normAutofit/>
          </a:bodyPr>
          <a:lstStyle/>
          <a:p>
            <a:r>
              <a:rPr lang="en-US" sz="3200" dirty="0">
                <a:ea typeface="+mn-lt"/>
                <a:cs typeface="+mn-lt"/>
              </a:rPr>
              <a:t>The objective of the project is to display live cricket score alerts in python. In this project, live cricket data is fetched from the network and it will be shown in our project. You’ll get all the live match details from this project like team name, live score, location, time.</a:t>
            </a:r>
            <a:endParaRPr lang="en-US" sz="2400"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building, stadium&#10;&#10;Description automatically generated"/>
          <p:cNvPicPr>
            <a:picLocks noChangeAspect="1"/>
          </p:cNvPicPr>
          <p:nvPr/>
        </p:nvPicPr>
        <p:blipFill rotWithShape="1">
          <a:blip r:embed="rId1">
            <a:alphaModFix amt="35000"/>
          </a:blip>
          <a:srcRect/>
          <a:stretch>
            <a:fillRect/>
          </a:stretch>
        </p:blipFill>
        <p:spPr>
          <a:xfrm>
            <a:off x="20" y="10"/>
            <a:ext cx="12191980" cy="6857990"/>
          </a:xfrm>
          <a:prstGeom prst="rect">
            <a:avLst/>
          </a:prstGeom>
        </p:spPr>
      </p:pic>
      <p:sp>
        <p:nvSpPr>
          <p:cNvPr id="2" name="Title 1"/>
          <p:cNvSpPr>
            <a:spLocks noGrp="1"/>
          </p:cNvSpPr>
          <p:nvPr>
            <p:ph type="title"/>
          </p:nvPr>
        </p:nvSpPr>
        <p:spPr>
          <a:xfrm>
            <a:off x="1295402" y="670893"/>
            <a:ext cx="9601196" cy="1615106"/>
          </a:xfrm>
        </p:spPr>
        <p:txBody>
          <a:bodyPr>
            <a:normAutofit/>
          </a:bodyPr>
          <a:lstStyle/>
          <a:p>
            <a:r>
              <a:rPr lang="en-US" sz="6000" dirty="0">
                <a:solidFill>
                  <a:srgbClr val="FFFFFF"/>
                </a:solidFill>
                <a:ea typeface="+mj-lt"/>
                <a:cs typeface="+mj-lt"/>
              </a:rPr>
              <a:t>ABSTRACT</a:t>
            </a:r>
            <a:endParaRPr lang="en-US" sz="4800" dirty="0">
              <a:solidFill>
                <a:srgbClr val="FFFFFF"/>
              </a:solidFill>
            </a:endParaRPr>
          </a:p>
        </p:txBody>
      </p:sp>
      <p:sp>
        <p:nvSpPr>
          <p:cNvPr id="9" name="Content Placeholder 8"/>
          <p:cNvSpPr>
            <a:spLocks noGrp="1"/>
          </p:cNvSpPr>
          <p:nvPr>
            <p:ph idx="1"/>
          </p:nvPr>
        </p:nvSpPr>
        <p:spPr>
          <a:xfrm>
            <a:off x="1295401" y="2556932"/>
            <a:ext cx="9601196" cy="4198992"/>
          </a:xfrm>
        </p:spPr>
        <p:txBody>
          <a:bodyPr>
            <a:normAutofit fontScale="92500"/>
          </a:bodyPr>
          <a:lstStyle/>
          <a:p>
            <a:r>
              <a:rPr lang="en-US" dirty="0">
                <a:ea typeface="+mn-lt"/>
                <a:cs typeface="+mn-lt"/>
              </a:rPr>
              <a:t>The project Cricket alerts is the best source to get updated with the live matches.</a:t>
            </a:r>
            <a:endParaRPr lang="en-US" dirty="0">
              <a:solidFill>
                <a:srgbClr val="FFFFFF"/>
              </a:solidFill>
            </a:endParaRPr>
          </a:p>
          <a:p>
            <a:pPr>
              <a:buSzPct val="115000"/>
            </a:pPr>
            <a:r>
              <a:rPr lang="en-US" dirty="0">
                <a:ea typeface="+mn-lt"/>
                <a:cs typeface="+mn-lt"/>
              </a:rPr>
              <a:t>let us dive into the features of this project, this project is comprised of the class which having some methods. The output of this project is very simpler form</a:t>
            </a:r>
            <a:endParaRPr lang="en-US" dirty="0"/>
          </a:p>
          <a:p>
            <a:pPr>
              <a:buSzPct val="115000"/>
            </a:pPr>
            <a:r>
              <a:rPr lang="en-US" dirty="0">
                <a:ea typeface="+mn-lt"/>
                <a:cs typeface="+mn-lt"/>
              </a:rPr>
              <a:t>it shows the user all the current live matches ,user has to select the match by entering the serial number of the desired match, one </a:t>
            </a:r>
            <a:r>
              <a:rPr lang="en-US" dirty="0" err="1">
                <a:ea typeface="+mn-lt"/>
                <a:cs typeface="+mn-lt"/>
              </a:rPr>
              <a:t>gui</a:t>
            </a:r>
            <a:r>
              <a:rPr lang="en-US" dirty="0">
                <a:ea typeface="+mn-lt"/>
                <a:cs typeface="+mn-lt"/>
              </a:rPr>
              <a:t> get opened on the desktop it will be having complete description of the match including score. After every 20 seconds new updated </a:t>
            </a:r>
            <a:r>
              <a:rPr lang="en-US" dirty="0" err="1">
                <a:ea typeface="+mn-lt"/>
                <a:cs typeface="+mn-lt"/>
              </a:rPr>
              <a:t>gui</a:t>
            </a:r>
            <a:r>
              <a:rPr lang="en-US" dirty="0">
                <a:ea typeface="+mn-lt"/>
                <a:cs typeface="+mn-lt"/>
              </a:rPr>
              <a:t> will get opened.</a:t>
            </a:r>
            <a:endParaRPr lang="en-US" dirty="0"/>
          </a:p>
          <a:p>
            <a:pPr>
              <a:buSzPct val="115000"/>
            </a:pPr>
            <a:r>
              <a:rPr lang="en-US" dirty="0">
                <a:ea typeface="+mn-lt"/>
                <a:cs typeface="+mn-lt"/>
              </a:rPr>
              <a:t>This project involving the web scrapping techniques. The match will get selected by the user, that match's data will get scraped from the website and display to the user. This project is user-</a:t>
            </a:r>
            <a:r>
              <a:rPr lang="en-US" dirty="0" err="1">
                <a:ea typeface="+mn-lt"/>
                <a:cs typeface="+mn-lt"/>
              </a:rPr>
              <a:t>friedly</a:t>
            </a:r>
            <a:r>
              <a:rPr lang="en-US" dirty="0">
                <a:ea typeface="+mn-lt"/>
                <a:cs typeface="+mn-lt"/>
              </a:rPr>
              <a:t>, it </a:t>
            </a:r>
            <a:r>
              <a:rPr lang="en-US" dirty="0" err="1">
                <a:ea typeface="+mn-lt"/>
                <a:cs typeface="+mn-lt"/>
              </a:rPr>
              <a:t>dosen't</a:t>
            </a:r>
            <a:r>
              <a:rPr lang="en-US" dirty="0">
                <a:ea typeface="+mn-lt"/>
                <a:cs typeface="+mn-lt"/>
              </a:rPr>
              <a:t> involves too many selections.</a:t>
            </a:r>
            <a:endParaRPr lang="en-US" dirty="0"/>
          </a:p>
          <a:p>
            <a:pPr>
              <a:buSzPct val="115000"/>
            </a:pPr>
            <a:endParaRPr lang="en-US" dirty="0">
              <a:solidFill>
                <a:srgbClr val="FFFFFF"/>
              </a:solidFill>
            </a:endParaRPr>
          </a:p>
        </p:txBody>
      </p:sp>
      <p:sp>
        <p:nvSpPr>
          <p:cNvPr id="5" name="TextBox 4"/>
          <p:cNvSpPr txBox="1"/>
          <p:nvPr/>
        </p:nvSpPr>
        <p:spPr>
          <a:xfrm>
            <a:off x="9859310" y="6657945"/>
            <a:ext cx="233269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sky, outdoor, sign&#10;&#10;Description automatically generated"/>
          <p:cNvPicPr>
            <a:picLocks noChangeAspect="1"/>
          </p:cNvPicPr>
          <p:nvPr/>
        </p:nvPicPr>
        <p:blipFill rotWithShape="1">
          <a:blip r:embed="rId1">
            <a:alphaModFix amt="35000"/>
          </a:blip>
          <a:srcRect t="10622" b="4792"/>
          <a:stretch>
            <a:fillRect/>
          </a:stretch>
        </p:blipFill>
        <p:spPr>
          <a:xfrm>
            <a:off x="20" y="-1"/>
            <a:ext cx="12191980" cy="6858000"/>
          </a:xfrm>
          <a:prstGeom prst="rect">
            <a:avLst/>
          </a:prstGeom>
        </p:spPr>
      </p:pic>
      <p:sp>
        <p:nvSpPr>
          <p:cNvPr id="2" name="Title 1"/>
          <p:cNvSpPr>
            <a:spLocks noGrp="1"/>
          </p:cNvSpPr>
          <p:nvPr>
            <p:ph type="title"/>
          </p:nvPr>
        </p:nvSpPr>
        <p:spPr>
          <a:xfrm>
            <a:off x="646111" y="452718"/>
            <a:ext cx="9404723" cy="1400530"/>
          </a:xfrm>
        </p:spPr>
        <p:txBody>
          <a:bodyPr>
            <a:normAutofit/>
          </a:bodyPr>
          <a:lstStyle/>
          <a:p>
            <a:r>
              <a:rPr lang="en-US" sz="4800" dirty="0">
                <a:latin typeface="Garamond" panose="02020404030301010803"/>
              </a:rPr>
              <a:t>TECHNOLOGY :</a:t>
            </a:r>
            <a:endParaRPr lang="en-US" sz="4800" dirty="0">
              <a:latin typeface="Garamond" panose="02020404030301010803"/>
            </a:endParaRPr>
          </a:p>
        </p:txBody>
      </p:sp>
      <p:sp>
        <p:nvSpPr>
          <p:cNvPr id="9" name="Content Placeholder 8"/>
          <p:cNvSpPr>
            <a:spLocks noGrp="1"/>
          </p:cNvSpPr>
          <p:nvPr>
            <p:ph idx="1"/>
          </p:nvPr>
        </p:nvSpPr>
        <p:spPr>
          <a:xfrm>
            <a:off x="648570" y="1462982"/>
            <a:ext cx="8946541" cy="4195481"/>
          </a:xfrm>
        </p:spPr>
        <p:txBody>
          <a:bodyPr vert="horz" lIns="91440" tIns="45720" rIns="91440" bIns="45720" rtlCol="0" anchor="t">
            <a:normAutofit/>
          </a:bodyPr>
          <a:lstStyle/>
          <a:p>
            <a:pPr>
              <a:buNone/>
            </a:pPr>
            <a:r>
              <a:rPr lang="en-US" sz="3200" dirty="0">
                <a:ea typeface="+mj-lt"/>
                <a:cs typeface="+mj-lt"/>
              </a:rPr>
              <a:t>Language: Python</a:t>
            </a:r>
            <a:endParaRPr lang="en-US" sz="3200"/>
          </a:p>
          <a:p>
            <a:pPr>
              <a:buNone/>
            </a:pPr>
            <a:r>
              <a:rPr lang="en-US" sz="3200">
                <a:ea typeface="+mj-lt"/>
                <a:cs typeface="+mj-lt"/>
              </a:rPr>
              <a:t>IDLE : Python PIP</a:t>
            </a:r>
            <a:endParaRPr lang="en-US" sz="3200"/>
          </a:p>
          <a:p>
            <a:pPr>
              <a:buNone/>
            </a:pPr>
            <a:r>
              <a:rPr lang="en-US" sz="3200" dirty="0">
                <a:ea typeface="+mj-lt"/>
                <a:cs typeface="+mj-lt"/>
              </a:rPr>
              <a:t>Operating System : Windows 11</a:t>
            </a:r>
            <a:endParaRPr lang="en-US" sz="3200"/>
          </a:p>
          <a:p>
            <a:pPr>
              <a:buNone/>
            </a:pPr>
            <a:r>
              <a:rPr lang="en-US" sz="3200" dirty="0">
                <a:ea typeface="+mj-lt"/>
                <a:cs typeface="+mj-lt"/>
              </a:rPr>
              <a:t>Processors : Intel Core i5 processor</a:t>
            </a:r>
            <a:endParaRPr lang="en-US" sz="3200"/>
          </a:p>
          <a:p>
            <a:pPr>
              <a:buNone/>
            </a:pPr>
            <a:r>
              <a:rPr lang="en-US" sz="3200" dirty="0">
                <a:ea typeface="+mj-lt"/>
                <a:cs typeface="+mj-lt"/>
              </a:rPr>
              <a:t>Disk space : 3 to 4 GB.</a:t>
            </a:r>
            <a:endParaRPr lang="en-US" sz="3200"/>
          </a:p>
          <a:p>
            <a:pPr marL="0" indent="0">
              <a:buNone/>
            </a:pPr>
            <a:r>
              <a:rPr lang="en-US" sz="3200">
                <a:ea typeface="+mj-lt"/>
                <a:cs typeface="+mj-lt"/>
              </a:rPr>
              <a:t>Python Version : Python 3.9.8</a:t>
            </a:r>
            <a:endParaRPr lang="en-US" sz="2400" dirty="0"/>
          </a:p>
        </p:txBody>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sky, outdoor, sign&#10;&#10;Description automatically generated"/>
          <p:cNvPicPr>
            <a:picLocks noChangeAspect="1"/>
          </p:cNvPicPr>
          <p:nvPr/>
        </p:nvPicPr>
        <p:blipFill rotWithShape="1">
          <a:blip r:embed="rId1">
            <a:alphaModFix amt="35000"/>
          </a:blip>
          <a:srcRect t="10704" b="4710"/>
          <a:stretch>
            <a:fillRect/>
          </a:stretch>
        </p:blipFill>
        <p:spPr>
          <a:xfrm>
            <a:off x="20" y="-1"/>
            <a:ext cx="12191980" cy="6858000"/>
          </a:xfrm>
          <a:prstGeom prst="rect">
            <a:avLst/>
          </a:prstGeom>
        </p:spPr>
      </p:pic>
      <p:sp>
        <p:nvSpPr>
          <p:cNvPr id="2" name="Title 1"/>
          <p:cNvSpPr>
            <a:spLocks noGrp="1"/>
          </p:cNvSpPr>
          <p:nvPr>
            <p:ph type="title"/>
          </p:nvPr>
        </p:nvSpPr>
        <p:spPr/>
        <p:txBody>
          <a:bodyPr>
            <a:normAutofit/>
          </a:bodyPr>
          <a:lstStyle/>
          <a:p>
            <a:r>
              <a:rPr lang="en-US" dirty="0">
                <a:ea typeface="+mj-lt"/>
                <a:cs typeface="+mj-lt"/>
              </a:rPr>
              <a:t>METHODOLOGY</a:t>
            </a:r>
            <a:endParaRPr lang="en-US" dirty="0"/>
          </a:p>
        </p:txBody>
      </p:sp>
      <p:sp>
        <p:nvSpPr>
          <p:cNvPr id="9" name="Content Placeholder 8"/>
          <p:cNvSpPr>
            <a:spLocks noGrp="1"/>
          </p:cNvSpPr>
          <p:nvPr>
            <p:ph idx="1"/>
          </p:nvPr>
        </p:nvSpPr>
        <p:spPr>
          <a:xfrm>
            <a:off x="537957" y="1610466"/>
            <a:ext cx="10224734" cy="4969771"/>
          </a:xfrm>
        </p:spPr>
        <p:txBody>
          <a:bodyPr vert="horz" lIns="91440" tIns="45720" rIns="91440" bIns="45720" rtlCol="0" anchor="t">
            <a:normAutofit/>
          </a:bodyPr>
          <a:lstStyle/>
          <a:p>
            <a:r>
              <a:rPr lang="en-US" dirty="0">
                <a:ea typeface="+mj-lt"/>
                <a:cs typeface="+mj-lt"/>
              </a:rPr>
              <a:t>class created :</a:t>
            </a:r>
            <a:endParaRPr lang="en-US" dirty="0"/>
          </a:p>
          <a:p>
            <a:pPr>
              <a:buClr>
                <a:srgbClr val="8AD0D6"/>
              </a:buClr>
            </a:pPr>
            <a:r>
              <a:rPr lang="en-US" dirty="0">
                <a:ea typeface="+mj-lt"/>
                <a:cs typeface="+mj-lt"/>
              </a:rPr>
              <a:t>  </a:t>
            </a:r>
            <a:r>
              <a:rPr lang="en-US" dirty="0" err="1">
                <a:ea typeface="+mj-lt"/>
                <a:cs typeface="+mj-lt"/>
              </a:rPr>
              <a:t>Cricketinfo</a:t>
            </a:r>
            <a:r>
              <a:rPr lang="en-US" dirty="0">
                <a:ea typeface="+mj-lt"/>
                <a:cs typeface="+mj-lt"/>
              </a:rPr>
              <a:t>() - This class contains all required methods</a:t>
            </a:r>
            <a:endParaRPr lang="en-US" dirty="0"/>
          </a:p>
          <a:p>
            <a:pPr>
              <a:buClr>
                <a:srgbClr val="8AD0D6"/>
              </a:buClr>
            </a:pPr>
            <a:endParaRPr lang="en-US"/>
          </a:p>
          <a:p>
            <a:pPr>
              <a:buClr>
                <a:srgbClr val="8AD0D6"/>
              </a:buClr>
            </a:pPr>
            <a:r>
              <a:rPr lang="en-US" dirty="0">
                <a:ea typeface="+mj-lt"/>
                <a:cs typeface="+mj-lt"/>
              </a:rPr>
              <a:t>functions used:</a:t>
            </a:r>
            <a:endParaRPr lang="en-US" dirty="0"/>
          </a:p>
          <a:p>
            <a:pPr>
              <a:buClr>
                <a:srgbClr val="8AD0D6"/>
              </a:buClr>
            </a:pPr>
            <a:r>
              <a:rPr lang="en-US" dirty="0">
                <a:ea typeface="+mj-lt"/>
                <a:cs typeface="+mj-lt"/>
              </a:rPr>
              <a:t>  </a:t>
            </a:r>
            <a:r>
              <a:rPr lang="en-US" dirty="0" err="1">
                <a:ea typeface="+mj-lt"/>
                <a:cs typeface="+mj-lt"/>
              </a:rPr>
              <a:t>disply_score</a:t>
            </a:r>
            <a:r>
              <a:rPr lang="en-US" dirty="0">
                <a:ea typeface="+mj-lt"/>
                <a:cs typeface="+mj-lt"/>
              </a:rPr>
              <a:t>() - function to </a:t>
            </a:r>
            <a:r>
              <a:rPr lang="en-US" dirty="0" err="1">
                <a:ea typeface="+mj-lt"/>
                <a:cs typeface="+mj-lt"/>
              </a:rPr>
              <a:t>dispaly</a:t>
            </a:r>
            <a:r>
              <a:rPr lang="en-US" dirty="0">
                <a:ea typeface="+mj-lt"/>
                <a:cs typeface="+mj-lt"/>
              </a:rPr>
              <a:t> the </a:t>
            </a:r>
            <a:r>
              <a:rPr lang="en-US" dirty="0" err="1">
                <a:ea typeface="+mj-lt"/>
                <a:cs typeface="+mj-lt"/>
              </a:rPr>
              <a:t>gui</a:t>
            </a:r>
            <a:r>
              <a:rPr lang="en-US" dirty="0">
                <a:ea typeface="+mj-lt"/>
                <a:cs typeface="+mj-lt"/>
              </a:rPr>
              <a:t> of named 'my score </a:t>
            </a:r>
            <a:r>
              <a:rPr lang="en-US" dirty="0" err="1">
                <a:ea typeface="+mj-lt"/>
                <a:cs typeface="+mj-lt"/>
              </a:rPr>
              <a:t>board',which</a:t>
            </a:r>
            <a:r>
              <a:rPr lang="en-US" dirty="0">
                <a:ea typeface="+mj-lt"/>
                <a:cs typeface="+mj-lt"/>
              </a:rPr>
              <a:t> </a:t>
            </a:r>
            <a:endParaRPr lang="en-US">
              <a:ea typeface="+mj-lt"/>
              <a:cs typeface="+mj-lt"/>
            </a:endParaRPr>
          </a:p>
          <a:p>
            <a:pPr>
              <a:buClr>
                <a:srgbClr val="8AD0D6"/>
              </a:buClr>
            </a:pPr>
            <a:r>
              <a:rPr lang="en-US" dirty="0">
                <a:ea typeface="+mj-lt"/>
                <a:cs typeface="+mj-lt"/>
              </a:rPr>
              <a:t>                    contains the score .</a:t>
            </a:r>
            <a:endParaRPr lang="en-US" dirty="0"/>
          </a:p>
          <a:p>
            <a:pPr>
              <a:buClr>
                <a:srgbClr val="8AD0D6"/>
              </a:buClr>
            </a:pPr>
            <a:endParaRPr lang="en-US"/>
          </a:p>
          <a:p>
            <a:pPr>
              <a:buClr>
                <a:srgbClr val="8AD0D6"/>
              </a:buClr>
            </a:pPr>
            <a:r>
              <a:rPr lang="en-US" dirty="0">
                <a:ea typeface="+mj-lt"/>
                <a:cs typeface="+mj-lt"/>
              </a:rPr>
              <a:t>   </a:t>
            </a:r>
            <a:r>
              <a:rPr lang="en-US" dirty="0" err="1">
                <a:ea typeface="+mj-lt"/>
                <a:cs typeface="+mj-lt"/>
              </a:rPr>
              <a:t>live_matchs_details</a:t>
            </a:r>
            <a:r>
              <a:rPr lang="en-US" dirty="0">
                <a:ea typeface="+mj-lt"/>
                <a:cs typeface="+mj-lt"/>
              </a:rPr>
              <a:t> - function to scrap the details of the </a:t>
            </a:r>
            <a:endParaRPr lang="en-US"/>
          </a:p>
          <a:p>
            <a:pPr>
              <a:buClr>
                <a:srgbClr val="8AD0D6"/>
              </a:buClr>
            </a:pPr>
            <a:r>
              <a:rPr lang="en-US" dirty="0">
                <a:ea typeface="+mj-lt"/>
                <a:cs typeface="+mj-lt"/>
              </a:rPr>
              <a:t>                         live matches from the </a:t>
            </a:r>
            <a:r>
              <a:rPr lang="en-US" dirty="0" err="1">
                <a:ea typeface="+mj-lt"/>
                <a:cs typeface="+mj-lt"/>
              </a:rPr>
              <a:t>website,and</a:t>
            </a:r>
            <a:r>
              <a:rPr lang="en-US" dirty="0">
                <a:ea typeface="+mj-lt"/>
                <a:cs typeface="+mj-lt"/>
              </a:rPr>
              <a:t> also </a:t>
            </a:r>
            <a:endParaRPr lang="en-US"/>
          </a:p>
          <a:p>
            <a:pPr>
              <a:buClr>
                <a:srgbClr val="8AD0D6"/>
              </a:buClr>
            </a:pPr>
            <a:r>
              <a:rPr lang="en-US" dirty="0">
                <a:ea typeface="+mj-lt"/>
                <a:cs typeface="+mj-lt"/>
              </a:rPr>
              <a:t>                         it display the list of the current matches </a:t>
            </a:r>
            <a:endParaRPr lang="en-US"/>
          </a:p>
          <a:p>
            <a:pPr>
              <a:buClr>
                <a:srgbClr val="8AD0D6"/>
              </a:buClr>
            </a:pPr>
            <a:r>
              <a:rPr lang="en-US" dirty="0">
                <a:ea typeface="+mj-lt"/>
                <a:cs typeface="+mj-lt"/>
              </a:rPr>
              <a:t>                         the current matches.</a:t>
            </a:r>
            <a:endParaRPr lang="en-US" dirty="0"/>
          </a:p>
        </p:txBody>
      </p:sp>
      <p:sp>
        <p:nvSpPr>
          <p:cNvPr id="5" name="TextBox 4"/>
          <p:cNvSpPr txBox="1"/>
          <p:nvPr/>
        </p:nvSpPr>
        <p:spPr>
          <a:xfrm>
            <a:off x="9490619" y="6657944"/>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1">
            <a:alphaModFix amt="35000"/>
          </a:blip>
          <a:srcRect t="13127"/>
          <a:stretch>
            <a:fillRect/>
          </a:stretch>
        </p:blipFill>
        <p:spPr>
          <a:xfrm>
            <a:off x="20" y="-1"/>
            <a:ext cx="12191980" cy="6858000"/>
          </a:xfrm>
          <a:prstGeom prst="rect">
            <a:avLst/>
          </a:prstGeom>
        </p:spPr>
      </p:pic>
      <p:sp>
        <p:nvSpPr>
          <p:cNvPr id="2" name="Title 1"/>
          <p:cNvSpPr>
            <a:spLocks noGrp="1"/>
          </p:cNvSpPr>
          <p:nvPr>
            <p:ph type="title"/>
          </p:nvPr>
        </p:nvSpPr>
        <p:spPr>
          <a:xfrm flipH="1" flipV="1">
            <a:off x="574996" y="108023"/>
            <a:ext cx="71115" cy="344695"/>
          </a:xfrm>
        </p:spPr>
        <p:txBody>
          <a:bodyPr>
            <a:normAutofit fontScale="90000"/>
          </a:bodyPr>
          <a:lstStyle/>
          <a:p>
            <a:endParaRPr lang="en-US"/>
          </a:p>
        </p:txBody>
      </p:sp>
      <p:sp>
        <p:nvSpPr>
          <p:cNvPr id="3" name="Content Placeholder 2"/>
          <p:cNvSpPr>
            <a:spLocks noGrp="1"/>
          </p:cNvSpPr>
          <p:nvPr>
            <p:ph idx="1"/>
          </p:nvPr>
        </p:nvSpPr>
        <p:spPr>
          <a:xfrm>
            <a:off x="1066441" y="504337"/>
            <a:ext cx="9831444" cy="5707190"/>
          </a:xfrm>
        </p:spPr>
        <p:txBody>
          <a:bodyPr vert="horz" lIns="91440" tIns="45720" rIns="91440" bIns="45720" rtlCol="0" anchor="t">
            <a:normAutofit/>
          </a:bodyPr>
          <a:lstStyle/>
          <a:p>
            <a:r>
              <a:rPr lang="en-US" sz="2400" dirty="0" err="1">
                <a:ea typeface="+mj-lt"/>
                <a:cs typeface="+mj-lt"/>
              </a:rPr>
              <a:t>validate_user_input</a:t>
            </a:r>
            <a:r>
              <a:rPr lang="en-US" sz="2400" dirty="0">
                <a:ea typeface="+mj-lt"/>
                <a:cs typeface="+mj-lt"/>
              </a:rPr>
              <a:t>()- function to get the input from the user</a:t>
            </a:r>
            <a:endParaRPr lang="en-US" sz="2400"/>
          </a:p>
          <a:p>
            <a:pPr>
              <a:buClr>
                <a:srgbClr val="8AD0D6"/>
              </a:buClr>
            </a:pPr>
            <a:r>
              <a:rPr lang="en-US" sz="2400" dirty="0">
                <a:ea typeface="+mj-lt"/>
                <a:cs typeface="+mj-lt"/>
              </a:rPr>
              <a:t>                          and validating the interfering </a:t>
            </a:r>
            <a:r>
              <a:rPr lang="en-US" sz="2400" dirty="0" err="1">
                <a:ea typeface="+mj-lt"/>
                <a:cs typeface="+mj-lt"/>
              </a:rPr>
              <a:t>erros</a:t>
            </a:r>
            <a:r>
              <a:rPr lang="en-US" sz="2400" dirty="0">
                <a:ea typeface="+mj-lt"/>
                <a:cs typeface="+mj-lt"/>
              </a:rPr>
              <a:t> with</a:t>
            </a:r>
            <a:endParaRPr lang="en-US" sz="2400"/>
          </a:p>
          <a:p>
            <a:pPr>
              <a:buClr>
                <a:srgbClr val="8AD0D6"/>
              </a:buClr>
            </a:pPr>
            <a:r>
              <a:rPr lang="en-US" sz="2400" dirty="0">
                <a:ea typeface="+mj-lt"/>
                <a:cs typeface="+mj-lt"/>
              </a:rPr>
              <a:t>                          exception handlings.</a:t>
            </a:r>
            <a:endParaRPr lang="en-US" sz="2400"/>
          </a:p>
          <a:p>
            <a:pPr>
              <a:buClr>
                <a:srgbClr val="8AD0D6"/>
              </a:buClr>
            </a:pPr>
            <a:r>
              <a:rPr lang="en-US" sz="2400" dirty="0">
                <a:ea typeface="+mj-lt"/>
                <a:cs typeface="+mj-lt"/>
              </a:rPr>
              <a:t>   </a:t>
            </a:r>
            <a:endParaRPr lang="en-US" sz="2400" dirty="0">
              <a:ea typeface="+mj-lt"/>
              <a:cs typeface="+mj-lt"/>
            </a:endParaRPr>
          </a:p>
          <a:p>
            <a:pPr>
              <a:buClr>
                <a:srgbClr val="8AD0D6"/>
              </a:buClr>
            </a:pPr>
            <a:r>
              <a:rPr lang="en-US" sz="2400" dirty="0">
                <a:ea typeface="+mj-lt"/>
                <a:cs typeface="+mj-lt"/>
              </a:rPr>
              <a:t>   </a:t>
            </a:r>
            <a:r>
              <a:rPr lang="en-US" sz="2400" dirty="0" err="1">
                <a:ea typeface="+mj-lt"/>
                <a:cs typeface="+mj-lt"/>
              </a:rPr>
              <a:t>get_live_matchs</a:t>
            </a:r>
            <a:r>
              <a:rPr lang="en-US" sz="2400" dirty="0">
                <a:ea typeface="+mj-lt"/>
                <a:cs typeface="+mj-lt"/>
              </a:rPr>
              <a:t>() - function to evaluate and scrap the details </a:t>
            </a:r>
            <a:endParaRPr lang="en-US" sz="2400"/>
          </a:p>
          <a:p>
            <a:pPr>
              <a:buClr>
                <a:srgbClr val="8AD0D6"/>
              </a:buClr>
            </a:pPr>
            <a:r>
              <a:rPr lang="en-US" sz="2400" dirty="0">
                <a:ea typeface="+mj-lt"/>
                <a:cs typeface="+mj-lt"/>
              </a:rPr>
              <a:t>                       of user selected match.</a:t>
            </a:r>
            <a:endParaRPr lang="en-US" sz="2400" dirty="0"/>
          </a:p>
          <a:p>
            <a:pPr>
              <a:buClr>
                <a:srgbClr val="8AD0D6"/>
              </a:buClr>
            </a:pPr>
            <a:endParaRPr lang="en-US" dirty="0"/>
          </a:p>
        </p:txBody>
      </p:sp>
      <p:sp>
        <p:nvSpPr>
          <p:cNvPr id="5" name="TextBox 4"/>
          <p:cNvSpPr txBox="1"/>
          <p:nvPr/>
        </p:nvSpPr>
        <p:spPr>
          <a:xfrm>
            <a:off x="9298259" y="6657944"/>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BY-NC-ND</a:t>
            </a:r>
            <a:r>
              <a:rPr lang="en-US" sz="700">
                <a:solidFill>
                  <a:srgbClr val="FFFFFF"/>
                </a:solidFill>
              </a:rPr>
              <a:t>.</a:t>
            </a:r>
            <a:endParaRPr lang="en-US" sz="700">
              <a:solidFill>
                <a:srgbClr val="FFFFFF"/>
              </a:solidFill>
            </a:endParaRP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7669</Words>
  <Application>WPS Presentation</Application>
  <PresentationFormat>Widescreen</PresentationFormat>
  <Paragraphs>223</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SimSun</vt:lpstr>
      <vt:lpstr>Wingdings</vt:lpstr>
      <vt:lpstr>Wingdings 3</vt:lpstr>
      <vt:lpstr>Arial</vt:lpstr>
      <vt:lpstr>Calibri Light</vt:lpstr>
      <vt:lpstr>Yu Gothic Medium</vt:lpstr>
      <vt:lpstr>Garamond</vt:lpstr>
      <vt:lpstr>Sitka Banner</vt:lpstr>
      <vt:lpstr>Century Gothic</vt:lpstr>
      <vt:lpstr>Microsoft YaHei</vt:lpstr>
      <vt:lpstr>Arial Unicode MS</vt:lpstr>
      <vt:lpstr>Calibri</vt:lpstr>
      <vt:lpstr>Ion</vt:lpstr>
      <vt:lpstr>CRICKET    LIVE ALERTS</vt:lpstr>
      <vt:lpstr> Project Details : </vt:lpstr>
      <vt:lpstr>AGENDA</vt:lpstr>
      <vt:lpstr>                     INTRODUCTION</vt:lpstr>
      <vt:lpstr>AIM OF THE PROJECT</vt:lpstr>
      <vt:lpstr>ABSTRACT</vt:lpstr>
      <vt:lpstr>TECHNOLOGY :</vt:lpstr>
      <vt:lpstr>METHODOLOGY</vt:lpstr>
      <vt:lpstr>PowerPoint 演示文稿</vt:lpstr>
      <vt:lpstr>MODULES USED:</vt:lpstr>
      <vt:lpstr>CODE :</vt:lpstr>
      <vt:lpstr>PowerPoint 演示文稿</vt:lpstr>
      <vt:lpstr>PowerPoint 演示文稿</vt:lpstr>
      <vt:lpstr>PowerPoint 演示文稿</vt:lpstr>
      <vt:lpstr>PowerPoint 演示文稿</vt:lpstr>
      <vt:lpstr>                                           Output</vt:lpstr>
      <vt:lpstr>PowerPoint 演示文稿</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Malinirani</cp:lastModifiedBy>
  <cp:revision>330</cp:revision>
  <dcterms:created xsi:type="dcterms:W3CDTF">2022-12-04T10:56:00Z</dcterms:created>
  <dcterms:modified xsi:type="dcterms:W3CDTF">2023-06-01T05:34:50Z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938D5A7A376049C7A9EA210B547CFF94</vt:lpwstr>
  </property>
  <property fmtid="{D5CDD505-2E9C-101B-9397-08002B2CF9AE}" pid="3" name="KSOProductBuildVer">
    <vt:lpwstr>1033-11.2.0.11537</vt:lpwstr>
  </property>
</Properties>
</file>